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3" r:id="rId3"/>
    <p:sldId id="266" r:id="rId4"/>
    <p:sldId id="267" r:id="rId5"/>
    <p:sldId id="268" r:id="rId6"/>
    <p:sldId id="264" r:id="rId7"/>
    <p:sldId id="274" r:id="rId8"/>
    <p:sldId id="258" r:id="rId9"/>
    <p:sldId id="275" r:id="rId10"/>
    <p:sldId id="276" r:id="rId11"/>
    <p:sldId id="278" r:id="rId12"/>
    <p:sldId id="277" r:id="rId13"/>
    <p:sldId id="279" r:id="rId14"/>
    <p:sldId id="280" r:id="rId15"/>
    <p:sldId id="281"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3399FF"/>
    <a:srgbClr val="F2F2F2"/>
    <a:srgbClr val="00823B"/>
    <a:srgbClr val="5DD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3" d="100"/>
          <a:sy n="93" d="100"/>
        </p:scale>
        <p:origin x="602" y="7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10/29/2023</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10/29/2023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10/29/2023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10/29/2023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10/29/2023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10/29/2023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10/29/2023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10/29/2023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10/29/2023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10/29/2023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10/29/2023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10/29/2023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10/29/2023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10/29/2023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10/29/2023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10/29/2023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10/29/2023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10/29/2023</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hyperlink" Target="https://en.wikipedia.org/wiki/Double_entendre" TargetMode="External"/><Relationship Id="rId3" Type="http://schemas.openxmlformats.org/officeDocument/2006/relationships/hyperlink" Target="https://en.wikipedia.org/wiki/Irony" TargetMode="External"/><Relationship Id="rId7" Type="http://schemas.openxmlformats.org/officeDocument/2006/relationships/hyperlink" Target="https://en.wikipedia.org/wiki/Exaggeration" TargetMode="Externa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hyperlink" Target="https://en.wikipedia.org/wiki/Burlesque_(literary)" TargetMode="External"/><Relationship Id="rId5" Type="http://schemas.openxmlformats.org/officeDocument/2006/relationships/hyperlink" Target="https://en.wikipedia.org/wiki/Parody" TargetMode="External"/><Relationship Id="rId4" Type="http://schemas.openxmlformats.org/officeDocument/2006/relationships/hyperlink" Target="https://en.wikipedia.org/wiki/Sarcas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effectLst>
                  <a:outerShdw blurRad="38100" dist="38100" dir="2700000" algn="tl">
                    <a:srgbClr val="000000">
                      <a:alpha val="43137"/>
                    </a:srgbClr>
                  </a:outerShdw>
                </a:effectLst>
                <a:latin typeface="Colonna MT" panose="04020805060202030203" pitchFamily="82" charset="0"/>
              </a:rPr>
              <a:t>Types (Genres) of Essays</a:t>
            </a:r>
          </a:p>
        </p:txBody>
      </p:sp>
      <p:sp>
        <p:nvSpPr>
          <p:cNvPr id="3" name="Subtitle 2"/>
          <p:cNvSpPr>
            <a:spLocks noGrp="1"/>
          </p:cNvSpPr>
          <p:nvPr>
            <p:ph type="subTitle" idx="1"/>
          </p:nvPr>
        </p:nvSpPr>
        <p:spPr/>
        <p:txBody>
          <a:bodyPr/>
          <a:lstStyle/>
          <a:p>
            <a:r>
              <a:rPr lang="en-US" dirty="0"/>
              <a:t>MR. WILLIAMS’ AP ENGLISH LANGUAGE  CLASS</a:t>
            </a:r>
          </a:p>
        </p:txBody>
      </p:sp>
    </p:spTree>
    <p:extLst>
      <p:ext uri="{BB962C8B-B14F-4D97-AF65-F5344CB8AC3E}">
        <p14:creationId xmlns:p14="http://schemas.microsoft.com/office/powerpoint/2010/main" val="3471910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D7BE49D-A34B-4F25-BC8C-CE9E2B37FA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Rectangle 10">
            <a:extLst>
              <a:ext uri="{FF2B5EF4-FFF2-40B4-BE49-F238E27FC236}">
                <a16:creationId xmlns:a16="http://schemas.microsoft.com/office/drawing/2014/main" id="{66DFDEE3-F2F4-48C9-8222-CA273412C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2" descr="http://www.literacyta.com/sites/default/files/ecoach/images/100_0467.jpg">
            <a:extLst>
              <a:ext uri="{FF2B5EF4-FFF2-40B4-BE49-F238E27FC236}">
                <a16:creationId xmlns:a16="http://schemas.microsoft.com/office/drawing/2014/main" id="{C58598EA-939D-1722-7FE6-401F3DD81C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34" r="22984"/>
          <a:stretch/>
        </p:blipFill>
        <p:spPr bwMode="auto">
          <a:xfrm>
            <a:off x="6327849" y="234347"/>
            <a:ext cx="5146360" cy="5903415"/>
          </a:xfrm>
          <a:prstGeom prst="rect">
            <a:avLst/>
          </a:prstGeom>
          <a:noFill/>
          <a:ln w="57150">
            <a:solidFill>
              <a:srgbClr val="66FFFF"/>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13" name="Freeform 9">
            <a:extLst>
              <a:ext uri="{FF2B5EF4-FFF2-40B4-BE49-F238E27FC236}">
                <a16:creationId xmlns:a16="http://schemas.microsoft.com/office/drawing/2014/main" id="{95A09B00-70D2-4998-8FA5-3A8ED576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5" name="Rectangle 14">
            <a:extLst>
              <a:ext uri="{FF2B5EF4-FFF2-40B4-BE49-F238E27FC236}">
                <a16:creationId xmlns:a16="http://schemas.microsoft.com/office/drawing/2014/main" id="{4B5FB9F9-CCF5-4072-83C3-3B45E1409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Content Placeholder 2">
            <a:extLst>
              <a:ext uri="{FF2B5EF4-FFF2-40B4-BE49-F238E27FC236}">
                <a16:creationId xmlns:a16="http://schemas.microsoft.com/office/drawing/2014/main" id="{2CCC9F50-7217-FE32-E66C-305E343ADB27}"/>
              </a:ext>
            </a:extLst>
          </p:cNvPr>
          <p:cNvSpPr txBox="1">
            <a:spLocks noGrp="1"/>
          </p:cNvSpPr>
          <p:nvPr>
            <p:ph sz="quarter" idx="13"/>
          </p:nvPr>
        </p:nvSpPr>
        <p:spPr>
          <a:xfrm>
            <a:off x="444106" y="2081508"/>
            <a:ext cx="5414318" cy="238073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ctr"/>
            <a:r>
              <a:rPr lang="en-US" sz="1800" u="sng" dirty="0">
                <a:solidFill>
                  <a:schemeClr val="bg1"/>
                </a:solidFill>
                <a:effectLst>
                  <a:outerShdw blurRad="38100" dist="38100" dir="2700000" algn="tl">
                    <a:srgbClr val="000000">
                      <a:alpha val="43137"/>
                    </a:srgbClr>
                  </a:outerShdw>
                </a:effectLst>
                <a:latin typeface="Amasis MT Pro Black" panose="02040A04050005020304" pitchFamily="18" charset="0"/>
                <a:ea typeface="Batang" panose="02030600000101010101" pitchFamily="18" charset="-127"/>
              </a:rPr>
              <a:t>An obvious Problem, in policy usually, will be presented along with one or more viable solutions.</a:t>
            </a:r>
            <a:endParaRPr lang="en-US" sz="1800" b="1" dirty="0">
              <a:solidFill>
                <a:schemeClr val="bg1"/>
              </a:solidFill>
              <a:effectLst>
                <a:outerShdw blurRad="38100" dist="38100" dir="2700000" algn="tl">
                  <a:srgbClr val="000000">
                    <a:alpha val="43137"/>
                  </a:srgbClr>
                </a:outerShdw>
              </a:effectLst>
              <a:latin typeface="Amasis MT Pro Black" panose="02040A04050005020304" pitchFamily="18" charset="0"/>
              <a:ea typeface="Batang" panose="02030600000101010101" pitchFamily="18" charset="-127"/>
            </a:endParaRPr>
          </a:p>
          <a:p>
            <a:pPr marL="0" indent="0" algn="ctr">
              <a:buNone/>
            </a:pPr>
            <a:endParaRPr lang="en-US" sz="1800" u="sng" dirty="0">
              <a:solidFill>
                <a:schemeClr val="bg1"/>
              </a:solidFill>
              <a:effectLst>
                <a:outerShdw blurRad="38100" dist="38100" dir="2700000" algn="tl">
                  <a:srgbClr val="000000">
                    <a:alpha val="43137"/>
                  </a:srgbClr>
                </a:outerShdw>
              </a:effectLst>
              <a:latin typeface="Amasis MT Pro Black" panose="02040A04050005020304" pitchFamily="18" charset="0"/>
              <a:ea typeface="Batang" panose="02030600000101010101" pitchFamily="18" charset="-127"/>
            </a:endParaRPr>
          </a:p>
          <a:p>
            <a:pPr algn="ctr"/>
            <a:r>
              <a:rPr lang="en-US" sz="1800" dirty="0">
                <a:effectLst>
                  <a:outerShdw blurRad="38100" dist="38100" dir="2700000" algn="tl">
                    <a:srgbClr val="000000">
                      <a:alpha val="43137"/>
                    </a:srgbClr>
                  </a:outerShdw>
                </a:effectLst>
                <a:latin typeface="Amasis MT Pro Black" panose="02040A04050005020304" pitchFamily="18" charset="0"/>
                <a:ea typeface="Batang" panose="02030600000101010101" pitchFamily="18" charset="-127"/>
              </a:rPr>
              <a:t>You will probably be asked to defend, challenge, or qualify.</a:t>
            </a:r>
          </a:p>
        </p:txBody>
      </p:sp>
      <p:sp>
        <p:nvSpPr>
          <p:cNvPr id="6" name="Title 1">
            <a:extLst>
              <a:ext uri="{FF2B5EF4-FFF2-40B4-BE49-F238E27FC236}">
                <a16:creationId xmlns:a16="http://schemas.microsoft.com/office/drawing/2014/main" id="{897423EE-EBAE-373C-CB36-E2D99F3C1FAB}"/>
              </a:ext>
            </a:extLst>
          </p:cNvPr>
          <p:cNvSpPr txBox="1">
            <a:spLocks/>
          </p:cNvSpPr>
          <p:nvPr/>
        </p:nvSpPr>
        <p:spPr>
          <a:xfrm>
            <a:off x="1282306" y="1129553"/>
            <a:ext cx="3737918" cy="765819"/>
          </a:xfrm>
          <a:prstGeom prst="rect">
            <a:avLst/>
          </a:prstGeom>
          <a:solidFill>
            <a:srgbClr val="FFFF00"/>
          </a:solidFill>
          <a:ln w="57150">
            <a:solidFill>
              <a:srgbClr val="66FFFF"/>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dirty="0"/>
              <a:t>Problem Solution</a:t>
            </a:r>
          </a:p>
        </p:txBody>
      </p:sp>
    </p:spTree>
    <p:extLst>
      <p:ext uri="{BB962C8B-B14F-4D97-AF65-F5344CB8AC3E}">
        <p14:creationId xmlns:p14="http://schemas.microsoft.com/office/powerpoint/2010/main" val="3281520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Group 11">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3" name="Rectangle 12">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5" name="Rectangle 14">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5" name="Content Placeholder 4" descr="A cartoon of a child with a red hat and gold chains&#10;&#10;Description automatically generated">
            <a:extLst>
              <a:ext uri="{FF2B5EF4-FFF2-40B4-BE49-F238E27FC236}">
                <a16:creationId xmlns:a16="http://schemas.microsoft.com/office/drawing/2014/main" id="{CC90FA64-BCE3-38A7-4E50-4FB6BCBBA48F}"/>
              </a:ext>
            </a:extLst>
          </p:cNvPr>
          <p:cNvPicPr>
            <a:picLocks noGrp="1" noChangeAspect="1"/>
          </p:cNvPicPr>
          <p:nvPr>
            <p:ph sz="quarter" idx="13"/>
          </p:nvPr>
        </p:nvPicPr>
        <p:blipFill rotWithShape="1">
          <a:blip r:embed="rId4"/>
          <a:srcRect t="19966" b="23784"/>
          <a:stretch/>
        </p:blipFill>
        <p:spPr>
          <a:xfrm>
            <a:off x="20" y="10"/>
            <a:ext cx="12191980" cy="6857990"/>
          </a:xfrm>
          <a:prstGeom prst="rect">
            <a:avLst/>
          </a:prstGeom>
          <a:ln w="57150">
            <a:solidFill>
              <a:srgbClr val="66FFFF"/>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Title 1">
            <a:extLst>
              <a:ext uri="{FF2B5EF4-FFF2-40B4-BE49-F238E27FC236}">
                <a16:creationId xmlns:a16="http://schemas.microsoft.com/office/drawing/2014/main" id="{846CB8C7-A40F-A0BA-28DC-16B49C392A1C}"/>
              </a:ext>
            </a:extLst>
          </p:cNvPr>
          <p:cNvSpPr txBox="1">
            <a:spLocks/>
          </p:cNvSpPr>
          <p:nvPr/>
        </p:nvSpPr>
        <p:spPr>
          <a:xfrm>
            <a:off x="726494" y="4778819"/>
            <a:ext cx="3737918" cy="765819"/>
          </a:xfrm>
          <a:prstGeom prst="rect">
            <a:avLst/>
          </a:prstGeom>
          <a:solidFill>
            <a:srgbClr val="FFFF00"/>
          </a:solidFill>
          <a:ln w="57150">
            <a:solidFill>
              <a:srgbClr val="66FFFF"/>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dirty="0"/>
              <a:t>THERE’S NOTHING HERE. JUST TAKE A BREAK!</a:t>
            </a:r>
          </a:p>
        </p:txBody>
      </p:sp>
    </p:spTree>
    <p:extLst>
      <p:ext uri="{BB962C8B-B14F-4D97-AF65-F5344CB8AC3E}">
        <p14:creationId xmlns:p14="http://schemas.microsoft.com/office/powerpoint/2010/main" val="387447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6" name="Picture 5" descr="A person and person standing next to each other&#10;&#10;Description automatically generated">
            <a:extLst>
              <a:ext uri="{FF2B5EF4-FFF2-40B4-BE49-F238E27FC236}">
                <a16:creationId xmlns:a16="http://schemas.microsoft.com/office/drawing/2014/main" id="{E677EC63-7054-8661-9449-CAC0D1B5A17E}"/>
              </a:ext>
            </a:extLst>
          </p:cNvPr>
          <p:cNvPicPr>
            <a:picLocks noChangeAspect="1"/>
          </p:cNvPicPr>
          <p:nvPr/>
        </p:nvPicPr>
        <p:blipFill rotWithShape="1">
          <a:blip r:embed="rId3"/>
          <a:srcRect l="17962" r="15400" b="1"/>
          <a:stretch/>
        </p:blipFill>
        <p:spPr>
          <a:xfrm>
            <a:off x="368367" y="304810"/>
            <a:ext cx="5312664" cy="5301586"/>
          </a:xfrm>
          <a:prstGeom prst="rect">
            <a:avLst/>
          </a:prstGeom>
          <a:ln w="57150" cmpd="thinThick">
            <a:solidFill>
              <a:srgbClr val="66FFFF"/>
            </a:solidFill>
            <a:miter lim="800000"/>
          </a:ln>
        </p:spPr>
      </p:pic>
      <p:sp>
        <p:nvSpPr>
          <p:cNvPr id="7" name="Content Placeholder 2">
            <a:extLst>
              <a:ext uri="{FF2B5EF4-FFF2-40B4-BE49-F238E27FC236}">
                <a16:creationId xmlns:a16="http://schemas.microsoft.com/office/drawing/2014/main" id="{3830CCC2-9229-930C-301B-B1A408E3F8E7}"/>
              </a:ext>
            </a:extLst>
          </p:cNvPr>
          <p:cNvSpPr txBox="1">
            <a:spLocks noGrp="1"/>
          </p:cNvSpPr>
          <p:nvPr>
            <p:ph sz="quarter" idx="13"/>
          </p:nvPr>
        </p:nvSpPr>
        <p:spPr>
          <a:xfrm>
            <a:off x="5953172" y="4732638"/>
            <a:ext cx="5414318" cy="1145058"/>
          </a:xfrm>
          <a:prstGeom prst="rect">
            <a:avLst/>
          </a:prstGeom>
          <a:solidFill>
            <a:srgbClr val="FFC000"/>
          </a:solidFill>
          <a:ln w="76200">
            <a:solidFill>
              <a:srgbClr val="66FFFF"/>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ctr"/>
            <a:r>
              <a:rPr lang="en-US" sz="1800" u="sng" dirty="0">
                <a:solidFill>
                  <a:schemeClr val="bg1"/>
                </a:solidFill>
                <a:latin typeface="+mj-lt"/>
                <a:ea typeface="Batang" panose="02030600000101010101" pitchFamily="18" charset="-127"/>
              </a:rPr>
              <a:t>The writer shows how something is done or how something works. </a:t>
            </a:r>
          </a:p>
        </p:txBody>
      </p:sp>
      <p:sp>
        <p:nvSpPr>
          <p:cNvPr id="8" name="Title 1">
            <a:extLst>
              <a:ext uri="{FF2B5EF4-FFF2-40B4-BE49-F238E27FC236}">
                <a16:creationId xmlns:a16="http://schemas.microsoft.com/office/drawing/2014/main" id="{F7D76554-F74B-352F-7C06-011D770DD8D4}"/>
              </a:ext>
            </a:extLst>
          </p:cNvPr>
          <p:cNvSpPr txBox="1">
            <a:spLocks/>
          </p:cNvSpPr>
          <p:nvPr/>
        </p:nvSpPr>
        <p:spPr>
          <a:xfrm>
            <a:off x="6702815" y="134471"/>
            <a:ext cx="3737918" cy="608208"/>
          </a:xfrm>
          <a:prstGeom prst="rect">
            <a:avLst/>
          </a:prstGeom>
          <a:solidFill>
            <a:srgbClr val="FFFF00"/>
          </a:solidFill>
          <a:ln w="76200">
            <a:solidFill>
              <a:srgbClr val="66FFFF"/>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dirty="0"/>
              <a:t>Process Analysis</a:t>
            </a:r>
          </a:p>
        </p:txBody>
      </p:sp>
      <p:sp>
        <p:nvSpPr>
          <p:cNvPr id="10" name="Content Placeholder 2">
            <a:extLst>
              <a:ext uri="{FF2B5EF4-FFF2-40B4-BE49-F238E27FC236}">
                <a16:creationId xmlns:a16="http://schemas.microsoft.com/office/drawing/2014/main" id="{4D570599-02F7-14C6-8D66-DF96EC4ED744}"/>
              </a:ext>
            </a:extLst>
          </p:cNvPr>
          <p:cNvSpPr txBox="1">
            <a:spLocks/>
          </p:cNvSpPr>
          <p:nvPr/>
        </p:nvSpPr>
        <p:spPr>
          <a:xfrm>
            <a:off x="5953172" y="918518"/>
            <a:ext cx="5414318" cy="3521676"/>
          </a:xfrm>
          <a:prstGeom prst="rect">
            <a:avLst/>
          </a:prstGeom>
          <a:solidFill>
            <a:srgbClr val="FFC000"/>
          </a:solidFill>
          <a:ln w="76200">
            <a:solidFill>
              <a:srgbClr val="66FFFF"/>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85000" lnSpcReduction="1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ctr"/>
            <a:r>
              <a:rPr lang="en-US" sz="1800" u="sng" dirty="0">
                <a:solidFill>
                  <a:schemeClr val="bg1"/>
                </a:solidFill>
                <a:latin typeface="+mj-lt"/>
                <a:ea typeface="Batang" panose="02030600000101010101" pitchFamily="18" charset="-127"/>
              </a:rPr>
              <a:t>If you recognize a process (how something works or operates) in a text, you can identify it and analyze its elements.</a:t>
            </a:r>
          </a:p>
          <a:p>
            <a:pPr algn="ctr"/>
            <a:endParaRPr lang="en-US" sz="1800" b="1" u="sng" dirty="0">
              <a:solidFill>
                <a:schemeClr val="bg1"/>
              </a:solidFill>
              <a:latin typeface="+mj-lt"/>
              <a:ea typeface="Batang" panose="02030600000101010101" pitchFamily="18" charset="-127"/>
            </a:endParaRPr>
          </a:p>
          <a:p>
            <a:pPr algn="ctr"/>
            <a:r>
              <a:rPr lang="en-US" sz="1800" b="1" u="sng" dirty="0">
                <a:solidFill>
                  <a:srgbClr val="002060"/>
                </a:solidFill>
                <a:effectLst>
                  <a:outerShdw blurRad="38100" dist="38100" dir="2700000" algn="tl">
                    <a:srgbClr val="000000">
                      <a:alpha val="43137"/>
                    </a:srgbClr>
                  </a:outerShdw>
                </a:effectLst>
                <a:latin typeface="Arial" panose="020B0604020202020204" pitchFamily="34" charset="0"/>
                <a:ea typeface="Batang" panose="02030600000101010101" pitchFamily="18" charset="-127"/>
                <a:cs typeface="Arial" panose="020B0604020202020204" pitchFamily="34" charset="0"/>
              </a:rPr>
              <a:t>There are 2 kinds: a set of directions, that is, how to do something; and an information process, which explains how something is done or how it works or operates. A process analysis essay can be written in chronological order.; while, others may be more complicated and require a different approach.</a:t>
            </a:r>
            <a:endParaRPr lang="en-US" sz="1800" b="1" dirty="0">
              <a:solidFill>
                <a:srgbClr val="002060"/>
              </a:solidFill>
              <a:effectLst>
                <a:outerShdw blurRad="38100" dist="38100" dir="2700000" algn="tl">
                  <a:srgbClr val="000000">
                    <a:alpha val="43137"/>
                  </a:srgbClr>
                </a:outerShdw>
              </a:effectLst>
              <a:latin typeface="Arial" panose="020B0604020202020204" pitchFamily="34" charset="0"/>
              <a:ea typeface="Batang" panose="02030600000101010101" pitchFamily="18" charset="-127"/>
              <a:cs typeface="Arial" panose="020B0604020202020204" pitchFamily="34" charset="0"/>
            </a:endParaRPr>
          </a:p>
        </p:txBody>
      </p:sp>
    </p:spTree>
    <p:extLst>
      <p:ext uri="{BB962C8B-B14F-4D97-AF65-F5344CB8AC3E}">
        <p14:creationId xmlns:p14="http://schemas.microsoft.com/office/powerpoint/2010/main" val="2470353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5" name="Picture 4" descr="A person in a black apron with his arms crossed&#10;&#10;Description automatically generated">
            <a:extLst>
              <a:ext uri="{FF2B5EF4-FFF2-40B4-BE49-F238E27FC236}">
                <a16:creationId xmlns:a16="http://schemas.microsoft.com/office/drawing/2014/main" id="{45BEE297-1647-D0A9-2494-F2FDC3780AD7}"/>
              </a:ext>
            </a:extLst>
          </p:cNvPr>
          <p:cNvPicPr>
            <a:picLocks noChangeAspect="1"/>
          </p:cNvPicPr>
          <p:nvPr/>
        </p:nvPicPr>
        <p:blipFill rotWithShape="1">
          <a:blip r:embed="rId3"/>
          <a:srcRect l="17196" r="15945" b="-1"/>
          <a:stretch/>
        </p:blipFill>
        <p:spPr>
          <a:xfrm>
            <a:off x="6094410" y="10"/>
            <a:ext cx="5310189" cy="5301586"/>
          </a:xfrm>
          <a:prstGeom prst="rect">
            <a:avLst/>
          </a:prstGeom>
          <a:ln w="57150" cmpd="thinThick">
            <a:solidFill>
              <a:srgbClr val="FFFF00"/>
            </a:solid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Content Placeholder 2">
            <a:extLst>
              <a:ext uri="{FF2B5EF4-FFF2-40B4-BE49-F238E27FC236}">
                <a16:creationId xmlns:a16="http://schemas.microsoft.com/office/drawing/2014/main" id="{57DB1C33-BFB8-B325-7692-31A999F1CFA3}"/>
              </a:ext>
            </a:extLst>
          </p:cNvPr>
          <p:cNvSpPr txBox="1">
            <a:spLocks noGrp="1"/>
          </p:cNvSpPr>
          <p:nvPr>
            <p:ph sz="quarter" idx="13"/>
          </p:nvPr>
        </p:nvSpPr>
        <p:spPr>
          <a:xfrm>
            <a:off x="586020" y="3541059"/>
            <a:ext cx="5148266" cy="2584425"/>
          </a:xfrm>
          <a:prstGeom prst="rect">
            <a:avLst/>
          </a:prstGeom>
          <a:solidFill>
            <a:srgbClr val="3399FF"/>
          </a:solidFill>
          <a:ln w="5715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lnSpcReduction="1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ctr"/>
            <a:r>
              <a:rPr lang="en-US" sz="16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As you read or write about </a:t>
            </a:r>
            <a:r>
              <a:rPr lang="en-US" sz="1600" u="sng" dirty="0">
                <a:latin typeface="ADLaM Display" panose="02010000000000000000" pitchFamily="2" charset="0"/>
                <a:ea typeface="ADLaM Display" panose="02010000000000000000" pitchFamily="2" charset="0"/>
                <a:cs typeface="ADLaM Display" panose="02010000000000000000" pitchFamily="2" charset="0"/>
              </a:rPr>
              <a:t>comparisons and contrasts </a:t>
            </a:r>
            <a:r>
              <a:rPr lang="en-US" sz="16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these are words to use or look out for:</a:t>
            </a:r>
          </a:p>
          <a:p>
            <a:pPr algn="ctr"/>
            <a:r>
              <a:rPr lang="en-US" sz="1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To compare – In the same way, also, Likewise, Similarly, </a:t>
            </a:r>
          </a:p>
          <a:p>
            <a:pPr algn="ctr"/>
            <a:r>
              <a:rPr lang="en-US" sz="1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To contrast – conversely, however, rather, on the contrary, on the other hand, yet</a:t>
            </a:r>
            <a:endParaRPr lang="en-US" sz="1600" dirty="0">
              <a:solidFill>
                <a:srgbClr val="FFC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Title 1">
            <a:extLst>
              <a:ext uri="{FF2B5EF4-FFF2-40B4-BE49-F238E27FC236}">
                <a16:creationId xmlns:a16="http://schemas.microsoft.com/office/drawing/2014/main" id="{B251E23F-7A30-433B-6C17-CC4C5BBD0606}"/>
              </a:ext>
            </a:extLst>
          </p:cNvPr>
          <p:cNvSpPr txBox="1">
            <a:spLocks/>
          </p:cNvSpPr>
          <p:nvPr/>
        </p:nvSpPr>
        <p:spPr>
          <a:xfrm>
            <a:off x="1134219" y="430726"/>
            <a:ext cx="4190816" cy="918582"/>
          </a:xfrm>
          <a:prstGeom prst="rect">
            <a:avLst/>
          </a:prstGeom>
          <a:solidFill>
            <a:srgbClr val="FFFF00"/>
          </a:solidFill>
          <a:ln w="5715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dirty="0"/>
              <a:t>Compare/Contrast</a:t>
            </a:r>
          </a:p>
        </p:txBody>
      </p:sp>
      <p:sp>
        <p:nvSpPr>
          <p:cNvPr id="8" name="Content Placeholder 2">
            <a:extLst>
              <a:ext uri="{FF2B5EF4-FFF2-40B4-BE49-F238E27FC236}">
                <a16:creationId xmlns:a16="http://schemas.microsoft.com/office/drawing/2014/main" id="{CC47172E-5F01-44B4-3FF7-B6971D0750E9}"/>
              </a:ext>
            </a:extLst>
          </p:cNvPr>
          <p:cNvSpPr txBox="1">
            <a:spLocks/>
          </p:cNvSpPr>
          <p:nvPr/>
        </p:nvSpPr>
        <p:spPr>
          <a:xfrm>
            <a:off x="833480" y="1548713"/>
            <a:ext cx="4653346" cy="1768228"/>
          </a:xfrm>
          <a:prstGeom prst="rect">
            <a:avLst/>
          </a:prstGeom>
          <a:solidFill>
            <a:srgbClr val="66FFFF"/>
          </a:solidFill>
          <a:ln w="5715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85000" lnSpcReduction="1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ctr"/>
            <a:r>
              <a:rPr lang="en-US" sz="1800" dirty="0">
                <a:solidFill>
                  <a:srgbClr val="0070C0"/>
                </a:solidFill>
                <a:effectLst>
                  <a:outerShdw blurRad="38100" dist="38100" dir="2700000" algn="tl">
                    <a:srgbClr val="000000">
                      <a:alpha val="43137"/>
                    </a:srgbClr>
                  </a:outerShdw>
                </a:effectLst>
                <a:latin typeface="Abadi Extra Light" panose="020B0204020104020204" pitchFamily="34" charset="0"/>
                <a:ea typeface="Batang" panose="02030600000101010101" pitchFamily="18" charset="-127"/>
              </a:rPr>
              <a:t>Often, you will be asked to do this as your main task (such as compare/Contrast two texts), but even if you aren’t, you may have a reason to show similarities and differences and draw conclusions about what is revealed or communicated in the process..</a:t>
            </a:r>
            <a:endParaRPr lang="en-US" sz="1800" b="1" dirty="0">
              <a:solidFill>
                <a:srgbClr val="0070C0"/>
              </a:solidFill>
              <a:effectLst>
                <a:outerShdw blurRad="38100" dist="38100" dir="2700000" algn="tl">
                  <a:srgbClr val="000000">
                    <a:alpha val="43137"/>
                  </a:srgbClr>
                </a:outerShdw>
              </a:effectLst>
              <a:latin typeface="Abadi Extra Light" panose="020B0204020104020204" pitchFamily="34" charset="0"/>
              <a:ea typeface="Batang" panose="02030600000101010101" pitchFamily="18" charset="-127"/>
            </a:endParaRPr>
          </a:p>
        </p:txBody>
      </p:sp>
    </p:spTree>
    <p:extLst>
      <p:ext uri="{BB962C8B-B14F-4D97-AF65-F5344CB8AC3E}">
        <p14:creationId xmlns:p14="http://schemas.microsoft.com/office/powerpoint/2010/main" val="2842059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7BE49D-A34B-4F25-BC8C-CE9E2B37FA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Rectangle 11">
            <a:extLst>
              <a:ext uri="{FF2B5EF4-FFF2-40B4-BE49-F238E27FC236}">
                <a16:creationId xmlns:a16="http://schemas.microsoft.com/office/drawing/2014/main" id="{66DFDEE3-F2F4-48C9-8222-CA273412C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descr="A group of cheerleaders posing for a picture&#10;&#10;Description automatically generated">
            <a:extLst>
              <a:ext uri="{FF2B5EF4-FFF2-40B4-BE49-F238E27FC236}">
                <a16:creationId xmlns:a16="http://schemas.microsoft.com/office/drawing/2014/main" id="{43347A2F-A745-0A42-7A99-C1AED3006AF0}"/>
              </a:ext>
            </a:extLst>
          </p:cNvPr>
          <p:cNvPicPr>
            <a:picLocks noChangeAspect="1"/>
          </p:cNvPicPr>
          <p:nvPr/>
        </p:nvPicPr>
        <p:blipFill rotWithShape="1">
          <a:blip r:embed="rId4"/>
          <a:srcRect r="1" b="23432"/>
          <a:stretch/>
        </p:blipFill>
        <p:spPr>
          <a:xfrm>
            <a:off x="6327849" y="234347"/>
            <a:ext cx="5146360" cy="5903415"/>
          </a:xfrm>
          <a:prstGeom prst="rect">
            <a:avLst/>
          </a:prstGeom>
          <a:ln w="57150">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4" name="Freeform 9">
            <a:extLst>
              <a:ext uri="{FF2B5EF4-FFF2-40B4-BE49-F238E27FC236}">
                <a16:creationId xmlns:a16="http://schemas.microsoft.com/office/drawing/2014/main" id="{95A09B00-70D2-4998-8FA5-3A8ED576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6" name="Rectangle 15">
            <a:extLst>
              <a:ext uri="{FF2B5EF4-FFF2-40B4-BE49-F238E27FC236}">
                <a16:creationId xmlns:a16="http://schemas.microsoft.com/office/drawing/2014/main" id="{4B5FB9F9-CCF5-4072-83C3-3B45E1409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a:extLst>
              <a:ext uri="{FF2B5EF4-FFF2-40B4-BE49-F238E27FC236}">
                <a16:creationId xmlns:a16="http://schemas.microsoft.com/office/drawing/2014/main" id="{80BD19F2-D976-204A-D339-8213C9DA4E30}"/>
              </a:ext>
            </a:extLst>
          </p:cNvPr>
          <p:cNvSpPr>
            <a:spLocks noGrp="1"/>
          </p:cNvSpPr>
          <p:nvPr>
            <p:ph type="title"/>
          </p:nvPr>
        </p:nvSpPr>
        <p:spPr>
          <a:xfrm>
            <a:off x="685801" y="685800"/>
            <a:ext cx="4711939" cy="1151965"/>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r>
              <a:rPr lang="en-US" dirty="0">
                <a:solidFill>
                  <a:schemeClr val="bg1"/>
                </a:solidFill>
              </a:rPr>
              <a:t>Synthesis</a:t>
            </a:r>
          </a:p>
        </p:txBody>
      </p:sp>
      <p:sp>
        <p:nvSpPr>
          <p:cNvPr id="7" name="Content Placeholder 2">
            <a:extLst>
              <a:ext uri="{FF2B5EF4-FFF2-40B4-BE49-F238E27FC236}">
                <a16:creationId xmlns:a16="http://schemas.microsoft.com/office/drawing/2014/main" id="{887C2B55-CD02-66E9-2FA2-628FA187B00C}"/>
              </a:ext>
            </a:extLst>
          </p:cNvPr>
          <p:cNvSpPr>
            <a:spLocks noGrp="1"/>
          </p:cNvSpPr>
          <p:nvPr>
            <p:ph sz="quarter" idx="13"/>
          </p:nvPr>
        </p:nvSpPr>
        <p:spPr>
          <a:xfrm>
            <a:off x="685800" y="2063396"/>
            <a:ext cx="4710953" cy="1719709"/>
          </a:xfr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ctr"/>
            <a:r>
              <a:rPr lang="en-US" dirty="0"/>
              <a:t>This is a short research paper. </a:t>
            </a:r>
          </a:p>
          <a:p>
            <a:pPr algn="ctr"/>
            <a:r>
              <a:rPr lang="en-US" dirty="0"/>
              <a:t>You are given </a:t>
            </a:r>
            <a:r>
              <a:rPr lang="en-US" u="sng" dirty="0">
                <a:solidFill>
                  <a:srgbClr val="92D050"/>
                </a:solidFill>
              </a:rPr>
              <a:t>several</a:t>
            </a:r>
            <a:r>
              <a:rPr lang="en-US" dirty="0"/>
              <a:t> resources to use in support of a thesis that you develop after you read the prompt and the resources. </a:t>
            </a:r>
          </a:p>
        </p:txBody>
      </p:sp>
      <p:sp>
        <p:nvSpPr>
          <p:cNvPr id="8" name="Content Placeholder 2">
            <a:extLst>
              <a:ext uri="{FF2B5EF4-FFF2-40B4-BE49-F238E27FC236}">
                <a16:creationId xmlns:a16="http://schemas.microsoft.com/office/drawing/2014/main" id="{312650B9-0463-4041-6843-72B006916968}"/>
              </a:ext>
            </a:extLst>
          </p:cNvPr>
          <p:cNvSpPr txBox="1">
            <a:spLocks/>
          </p:cNvSpPr>
          <p:nvPr/>
        </p:nvSpPr>
        <p:spPr>
          <a:xfrm>
            <a:off x="717791" y="4083120"/>
            <a:ext cx="4710953" cy="1295704"/>
          </a:xfrm>
          <a:prstGeom prst="rect">
            <a:avLst/>
          </a:prstGeom>
          <a:solidFill>
            <a:srgbClr val="66FFFF"/>
          </a:solidFill>
          <a:ln>
            <a:solidFill>
              <a:schemeClr val="accent1">
                <a:lumMod val="20000"/>
                <a:lumOff val="80000"/>
              </a:schemeClr>
            </a:solidFill>
          </a:ln>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ctr"/>
            <a:r>
              <a:rPr lang="en-US" dirty="0"/>
              <a:t>Look for </a:t>
            </a:r>
            <a:r>
              <a:rPr lang="en-US" u="sng" dirty="0">
                <a:solidFill>
                  <a:schemeClr val="bg1"/>
                </a:solidFill>
                <a:effectLst>
                  <a:outerShdw blurRad="38100" dist="38100" dir="2700000" algn="tl">
                    <a:srgbClr val="000000">
                      <a:alpha val="43137"/>
                    </a:srgbClr>
                  </a:outerShdw>
                </a:effectLst>
              </a:rPr>
              <a:t>commonalities</a:t>
            </a:r>
            <a:r>
              <a:rPr lang="en-US" dirty="0"/>
              <a:t> in the resources – make notes of them.</a:t>
            </a:r>
          </a:p>
        </p:txBody>
      </p:sp>
    </p:spTree>
    <p:extLst>
      <p:ext uri="{BB962C8B-B14F-4D97-AF65-F5344CB8AC3E}">
        <p14:creationId xmlns:p14="http://schemas.microsoft.com/office/powerpoint/2010/main" val="196750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4" name="Picture 2" descr="http://mrsbetik.weebly.com/uploads/2/7/9/1/27913909/1893307_orig.jpg">
            <a:extLst>
              <a:ext uri="{FF2B5EF4-FFF2-40B4-BE49-F238E27FC236}">
                <a16:creationId xmlns:a16="http://schemas.microsoft.com/office/drawing/2014/main" id="{0295622B-A2E5-39F9-358E-8CD46F64D0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11" r="3587"/>
          <a:stretch/>
        </p:blipFill>
        <p:spPr bwMode="auto">
          <a:xfrm>
            <a:off x="404226" y="10"/>
            <a:ext cx="4443984" cy="5301586"/>
          </a:xfrm>
          <a:prstGeom prst="rect">
            <a:avLst/>
          </a:prstGeom>
          <a:noFill/>
          <a:ln w="57150" cmpd="thinThick">
            <a:solidFill>
              <a:schemeClr val="bg1">
                <a:lumMod val="50000"/>
              </a:schemeClr>
            </a:solidFill>
            <a:miter lim="800000"/>
          </a:ln>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FBC771A-586A-212F-03B2-FD4EBFF487BB}"/>
              </a:ext>
            </a:extLst>
          </p:cNvPr>
          <p:cNvSpPr txBox="1">
            <a:spLocks/>
          </p:cNvSpPr>
          <p:nvPr/>
        </p:nvSpPr>
        <p:spPr>
          <a:xfrm>
            <a:off x="5306755" y="685800"/>
            <a:ext cx="5775928" cy="1151965"/>
          </a:xfrm>
          <a:prstGeom prst="rect">
            <a:avLst/>
          </a:prstGeom>
          <a:solidFill>
            <a:srgbClr val="00B0F0"/>
          </a:solidFill>
          <a:ln w="57150">
            <a:solidFill>
              <a:srgbClr val="FFFF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r"/>
            <a:r>
              <a:rPr lang="en-US" dirty="0">
                <a:solidFill>
                  <a:schemeClr val="bg1"/>
                </a:solidFill>
                <a:effectLst>
                  <a:outerShdw blurRad="38100" dist="38100" dir="2700000" algn="tl">
                    <a:srgbClr val="000000">
                      <a:alpha val="43137"/>
                    </a:srgbClr>
                  </a:outerShdw>
                </a:effectLst>
              </a:rPr>
              <a:t>satire</a:t>
            </a:r>
          </a:p>
        </p:txBody>
      </p:sp>
      <p:sp>
        <p:nvSpPr>
          <p:cNvPr id="7" name="Content Placeholder 2">
            <a:extLst>
              <a:ext uri="{FF2B5EF4-FFF2-40B4-BE49-F238E27FC236}">
                <a16:creationId xmlns:a16="http://schemas.microsoft.com/office/drawing/2014/main" id="{0D437DF4-1F23-D428-891A-F9F92B0E42D2}"/>
              </a:ext>
            </a:extLst>
          </p:cNvPr>
          <p:cNvSpPr txBox="1">
            <a:spLocks/>
          </p:cNvSpPr>
          <p:nvPr/>
        </p:nvSpPr>
        <p:spPr>
          <a:xfrm>
            <a:off x="6425998" y="2119371"/>
            <a:ext cx="5261919" cy="1062864"/>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r"/>
            <a:r>
              <a:rPr lang="en-US" dirty="0">
                <a:solidFill>
                  <a:schemeClr val="bg1"/>
                </a:solidFill>
                <a:effectLst>
                  <a:outerShdw blurRad="38100" dist="38100" dir="2700000" algn="tl">
                    <a:srgbClr val="000000">
                      <a:alpha val="43137"/>
                    </a:srgbClr>
                  </a:outerShdw>
                </a:effectLst>
              </a:rPr>
              <a:t>Allegory</a:t>
            </a:r>
          </a:p>
        </p:txBody>
      </p:sp>
      <p:sp>
        <p:nvSpPr>
          <p:cNvPr id="6" name="Content Placeholder 2">
            <a:extLst>
              <a:ext uri="{FF2B5EF4-FFF2-40B4-BE49-F238E27FC236}">
                <a16:creationId xmlns:a16="http://schemas.microsoft.com/office/drawing/2014/main" id="{DBA9041C-6CFD-41E1-B596-31AB90320696}"/>
              </a:ext>
            </a:extLst>
          </p:cNvPr>
          <p:cNvSpPr txBox="1">
            <a:spLocks/>
          </p:cNvSpPr>
          <p:nvPr/>
        </p:nvSpPr>
        <p:spPr>
          <a:xfrm>
            <a:off x="5099586" y="1676513"/>
            <a:ext cx="5261919" cy="331118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25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dk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dk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dk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dk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dk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dk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dk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dk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dk1"/>
                </a:solidFill>
                <a:effectLst/>
                <a:latin typeface="+mn-lt"/>
                <a:ea typeface="+mn-ea"/>
                <a:cs typeface="+mn-cs"/>
              </a:defRPr>
            </a:lvl9pPr>
          </a:lstStyle>
          <a:p>
            <a:pPr algn="ctr"/>
            <a:r>
              <a:rPr lang="en-US" dirty="0">
                <a:latin typeface="Abadi Extra Light" panose="020B0204020104020204" pitchFamily="34" charset="0"/>
                <a:ea typeface="HelloTheHue" panose="02000603000000000000" pitchFamily="2" charset="0"/>
              </a:rPr>
              <a:t>A satirist seeks to improve society by showing its faults through irony and humor, either with a friendly nudge or sharp-edged jabs. </a:t>
            </a:r>
          </a:p>
          <a:p>
            <a:pPr algn="ctr"/>
            <a:r>
              <a:rPr lang="en-US" dirty="0">
                <a:latin typeface="Rockwell Nova Cond Light" panose="020F0502020204030204" pitchFamily="18" charset="0"/>
                <a:ea typeface="HelloLoruna" panose="02000603000000000000" pitchFamily="2" charset="0"/>
              </a:rPr>
              <a:t>A feature of satire is strong </a:t>
            </a:r>
            <a:r>
              <a:rPr lang="en-US" dirty="0">
                <a:latin typeface="Rockwell Nova Cond Light" panose="020F0502020204030204" pitchFamily="18" charset="0"/>
                <a:ea typeface="HelloLoruna" panose="02000603000000000000" pitchFamily="2" charset="0"/>
                <a:hlinkClick r:id="rId3" tooltip="Irony"/>
              </a:rPr>
              <a:t>irony</a:t>
            </a:r>
            <a:r>
              <a:rPr lang="en-US" dirty="0">
                <a:latin typeface="Rockwell Nova Cond Light" panose="020F0502020204030204" pitchFamily="18" charset="0"/>
                <a:ea typeface="HelloLoruna" panose="02000603000000000000" pitchFamily="2" charset="0"/>
              </a:rPr>
              <a:t> or </a:t>
            </a:r>
            <a:r>
              <a:rPr lang="en-US" dirty="0">
                <a:latin typeface="Rockwell Nova Cond Light" panose="020F0502020204030204" pitchFamily="18" charset="0"/>
                <a:ea typeface="HelloLoruna" panose="02000603000000000000" pitchFamily="2" charset="0"/>
                <a:hlinkClick r:id="rId4" tooltip="Sarcasm"/>
              </a:rPr>
              <a:t>sarcasm</a:t>
            </a:r>
            <a:r>
              <a:rPr lang="en-US" dirty="0">
                <a:latin typeface="Rockwell Nova Cond Light" panose="020F0502020204030204" pitchFamily="18" charset="0"/>
                <a:ea typeface="HelloLoruna" panose="02000603000000000000" pitchFamily="2" charset="0"/>
              </a:rPr>
              <a:t>—"in satire, irony is militant“</a:t>
            </a:r>
            <a:r>
              <a:rPr lang="en-US" baseline="30000" dirty="0">
                <a:latin typeface="Rockwell Nova Cond Light" panose="020F0502020204030204" pitchFamily="18" charset="0"/>
                <a:ea typeface="HelloLoruna" panose="02000603000000000000" pitchFamily="2" charset="0"/>
              </a:rPr>
              <a:t>-</a:t>
            </a:r>
            <a:r>
              <a:rPr lang="en-US" dirty="0">
                <a:latin typeface="Rockwell Nova Cond Light" panose="020F0502020204030204" pitchFamily="18" charset="0"/>
                <a:ea typeface="HelloTheHue" panose="02000603000000000000" pitchFamily="2" charset="0"/>
              </a:rPr>
              <a:t>but </a:t>
            </a:r>
            <a:r>
              <a:rPr lang="en-US" dirty="0">
                <a:latin typeface="Rockwell Nova Cond Light" panose="020F0502020204030204" pitchFamily="18" charset="0"/>
                <a:ea typeface="HelloTheHue" panose="02000603000000000000" pitchFamily="2" charset="0"/>
                <a:hlinkClick r:id="rId5" tooltip="Parody"/>
              </a:rPr>
              <a:t>parody</a:t>
            </a:r>
            <a:r>
              <a:rPr lang="en-US" dirty="0">
                <a:latin typeface="Rockwell Nova Cond Light" panose="020F0502020204030204" pitchFamily="18" charset="0"/>
                <a:ea typeface="HelloTheHue" panose="02000603000000000000" pitchFamily="2" charset="0"/>
              </a:rPr>
              <a:t>, </a:t>
            </a:r>
            <a:r>
              <a:rPr lang="en-US" dirty="0">
                <a:latin typeface="Rockwell Nova Cond Light" panose="020F0502020204030204" pitchFamily="18" charset="0"/>
                <a:ea typeface="HelloTheHue" panose="02000603000000000000" pitchFamily="2" charset="0"/>
                <a:hlinkClick r:id="rId6" tooltip="Burlesque (literary)"/>
              </a:rPr>
              <a:t>burlesque</a:t>
            </a:r>
            <a:r>
              <a:rPr lang="en-US" dirty="0">
                <a:latin typeface="Rockwell Nova Cond Light" panose="020F0502020204030204" pitchFamily="18" charset="0"/>
                <a:ea typeface="HelloTheHue" panose="02000603000000000000" pitchFamily="2" charset="0"/>
              </a:rPr>
              <a:t>, </a:t>
            </a:r>
            <a:r>
              <a:rPr lang="en-US" dirty="0">
                <a:latin typeface="Rockwell Nova Cond Light" panose="020F0502020204030204" pitchFamily="18" charset="0"/>
                <a:ea typeface="HelloTheHue" panose="02000603000000000000" pitchFamily="2" charset="0"/>
                <a:hlinkClick r:id="rId7" tooltip="Exaggeration"/>
              </a:rPr>
              <a:t>exaggeration</a:t>
            </a:r>
            <a:r>
              <a:rPr lang="en-US" dirty="0">
                <a:latin typeface="Rockwell Nova Cond Light" panose="020F0502020204030204" pitchFamily="18" charset="0"/>
                <a:ea typeface="HelloTheHue" panose="02000603000000000000" pitchFamily="2" charset="0"/>
              </a:rPr>
              <a:t>,</a:t>
            </a:r>
            <a:r>
              <a:rPr lang="en-US" baseline="30000" dirty="0">
                <a:latin typeface="Rockwell Nova Cond Light" panose="020F0502020204030204" pitchFamily="18" charset="0"/>
                <a:ea typeface="HelloTheHue" panose="02000603000000000000" pitchFamily="2" charset="0"/>
              </a:rPr>
              <a:t> </a:t>
            </a:r>
            <a:r>
              <a:rPr lang="en-US" dirty="0">
                <a:latin typeface="Rockwell Nova Cond Light" panose="020F0502020204030204" pitchFamily="18" charset="0"/>
                <a:ea typeface="HelloTheHue" panose="02000603000000000000" pitchFamily="2" charset="0"/>
              </a:rPr>
              <a:t> juxtaposition, comparison, analogy, and </a:t>
            </a:r>
            <a:r>
              <a:rPr lang="en-US" dirty="0">
                <a:latin typeface="Rockwell Nova Cond Light" panose="020F0502020204030204" pitchFamily="18" charset="0"/>
                <a:ea typeface="HelloTheHue" panose="02000603000000000000" pitchFamily="2" charset="0"/>
                <a:hlinkClick r:id="rId8" tooltip="Double entendre"/>
              </a:rPr>
              <a:t>double entendre</a:t>
            </a:r>
            <a:r>
              <a:rPr lang="en-US" dirty="0">
                <a:latin typeface="Rockwell Nova Cond Light" panose="020F0502020204030204" pitchFamily="18" charset="0"/>
                <a:ea typeface="HelloTheHue" panose="02000603000000000000" pitchFamily="2" charset="0"/>
              </a:rPr>
              <a:t> are all frequently </a:t>
            </a:r>
            <a:r>
              <a:rPr lang="en-US" dirty="0">
                <a:solidFill>
                  <a:srgbClr val="00B050"/>
                </a:solidFill>
                <a:latin typeface="Rockwell Nova Cond Light" panose="020F0502020204030204" pitchFamily="18" charset="0"/>
                <a:ea typeface="HelloTheHue" panose="02000603000000000000" pitchFamily="2" charset="0"/>
              </a:rPr>
              <a:t>used</a:t>
            </a:r>
            <a:r>
              <a:rPr lang="en-US" dirty="0">
                <a:latin typeface="Rockwell Nova Cond Light" panose="020F0502020204030204" pitchFamily="18" charset="0"/>
                <a:ea typeface="HelloTheHue" panose="02000603000000000000" pitchFamily="2" charset="0"/>
              </a:rPr>
              <a:t> in satirical speech and writing</a:t>
            </a:r>
          </a:p>
          <a:p>
            <a:pPr algn="ctr"/>
            <a:r>
              <a:rPr lang="en-US" dirty="0">
                <a:latin typeface="Abadi Extra Light" panose="020B0204020104020204" pitchFamily="34" charset="0"/>
                <a:ea typeface="HelloTheHue" panose="02000603000000000000" pitchFamily="2" charset="0"/>
              </a:rPr>
              <a:t>Types are:  (A) Horatian &amp;  (B) Juvenalian</a:t>
            </a:r>
          </a:p>
        </p:txBody>
      </p:sp>
      <p:sp>
        <p:nvSpPr>
          <p:cNvPr id="8" name="Content Placeholder 2">
            <a:extLst>
              <a:ext uri="{FF2B5EF4-FFF2-40B4-BE49-F238E27FC236}">
                <a16:creationId xmlns:a16="http://schemas.microsoft.com/office/drawing/2014/main" id="{75711C3C-7D1A-0F52-EA50-EE8A474AFBB8}"/>
              </a:ext>
            </a:extLst>
          </p:cNvPr>
          <p:cNvSpPr txBox="1">
            <a:spLocks/>
          </p:cNvSpPr>
          <p:nvPr/>
        </p:nvSpPr>
        <p:spPr>
          <a:xfrm rot="306270">
            <a:off x="6378386" y="5071781"/>
            <a:ext cx="4532388" cy="1097330"/>
          </a:xfrm>
          <a:custGeom>
            <a:avLst/>
            <a:gdLst>
              <a:gd name="connsiteX0" fmla="*/ 0 w 4532388"/>
              <a:gd name="connsiteY0" fmla="*/ 0 h 1097330"/>
              <a:gd name="connsiteX1" fmla="*/ 4532388 w 4532388"/>
              <a:gd name="connsiteY1" fmla="*/ 0 h 1097330"/>
              <a:gd name="connsiteX2" fmla="*/ 4532388 w 4532388"/>
              <a:gd name="connsiteY2" fmla="*/ 1097330 h 1097330"/>
              <a:gd name="connsiteX3" fmla="*/ 0 w 4532388"/>
              <a:gd name="connsiteY3" fmla="*/ 1097330 h 1097330"/>
              <a:gd name="connsiteX4" fmla="*/ 0 w 4532388"/>
              <a:gd name="connsiteY4" fmla="*/ 0 h 1097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2388" h="1097330" fill="none" extrusionOk="0">
                <a:moveTo>
                  <a:pt x="0" y="0"/>
                </a:moveTo>
                <a:cubicBezTo>
                  <a:pt x="1413705" y="122476"/>
                  <a:pt x="2318937" y="8913"/>
                  <a:pt x="4532388" y="0"/>
                </a:cubicBezTo>
                <a:cubicBezTo>
                  <a:pt x="4437239" y="180311"/>
                  <a:pt x="4594534" y="941173"/>
                  <a:pt x="4532388" y="1097330"/>
                </a:cubicBezTo>
                <a:cubicBezTo>
                  <a:pt x="2667968" y="1067025"/>
                  <a:pt x="1829470" y="960599"/>
                  <a:pt x="0" y="1097330"/>
                </a:cubicBezTo>
                <a:cubicBezTo>
                  <a:pt x="-9764" y="870426"/>
                  <a:pt x="-24254" y="312267"/>
                  <a:pt x="0" y="0"/>
                </a:cubicBezTo>
                <a:close/>
              </a:path>
              <a:path w="4532388" h="1097330" stroke="0" extrusionOk="0">
                <a:moveTo>
                  <a:pt x="0" y="0"/>
                </a:moveTo>
                <a:cubicBezTo>
                  <a:pt x="2121281" y="-125210"/>
                  <a:pt x="3836857" y="-126777"/>
                  <a:pt x="4532388" y="0"/>
                </a:cubicBezTo>
                <a:cubicBezTo>
                  <a:pt x="4477681" y="259906"/>
                  <a:pt x="4461418" y="873380"/>
                  <a:pt x="4532388" y="1097330"/>
                </a:cubicBezTo>
                <a:cubicBezTo>
                  <a:pt x="2763391" y="1246353"/>
                  <a:pt x="1272584" y="1058551"/>
                  <a:pt x="0" y="1097330"/>
                </a:cubicBezTo>
                <a:cubicBezTo>
                  <a:pt x="-10787" y="783523"/>
                  <a:pt x="72619" y="513310"/>
                  <a:pt x="0" y="0"/>
                </a:cubicBezTo>
                <a:close/>
              </a:path>
            </a:pathLst>
          </a:custGeom>
          <a:solidFill>
            <a:srgbClr val="00B0F0"/>
          </a:solidFill>
          <a:ln w="57150">
            <a:solidFill>
              <a:schemeClr val="bg1"/>
            </a:solidFill>
            <a:extLst>
              <a:ext uri="{C807C97D-BFC1-408E-A445-0C87EB9F89A2}">
                <ask:lineSketchStyleProps xmlns:ask="http://schemas.microsoft.com/office/drawing/2018/sketchyshapes" sd="639548345">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600" dirty="0" err="1">
                <a:solidFill>
                  <a:schemeClr val="bg1"/>
                </a:solidFill>
                <a:latin typeface="Amasis MT Pro Black" panose="02040A04050005020304" pitchFamily="18" charset="0"/>
              </a:rPr>
              <a:t>Horatian</a:t>
            </a:r>
            <a:r>
              <a:rPr lang="en-US" sz="1600" dirty="0">
                <a:solidFill>
                  <a:schemeClr val="bg1"/>
                </a:solidFill>
                <a:latin typeface="Amasis MT Pro Black" panose="02040A04050005020304" pitchFamily="18" charset="0"/>
              </a:rPr>
              <a:t> – light-hearted humor</a:t>
            </a:r>
          </a:p>
          <a:p>
            <a:r>
              <a:rPr lang="en-US" sz="1600" dirty="0" err="1">
                <a:solidFill>
                  <a:schemeClr val="bg1"/>
                </a:solidFill>
                <a:latin typeface="Amasis MT Pro Black" panose="02040A04050005020304" pitchFamily="18" charset="0"/>
              </a:rPr>
              <a:t>Juvenalian</a:t>
            </a:r>
            <a:r>
              <a:rPr lang="en-US" sz="1600" dirty="0">
                <a:solidFill>
                  <a:schemeClr val="bg1"/>
                </a:solidFill>
                <a:latin typeface="Amasis MT Pro Black" panose="02040A04050005020304" pitchFamily="18" charset="0"/>
              </a:rPr>
              <a:t> – harsh and abrasive</a:t>
            </a:r>
          </a:p>
        </p:txBody>
      </p:sp>
    </p:spTree>
    <p:extLst>
      <p:ext uri="{BB962C8B-B14F-4D97-AF65-F5344CB8AC3E}">
        <p14:creationId xmlns:p14="http://schemas.microsoft.com/office/powerpoint/2010/main" val="3841820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277" y="282147"/>
            <a:ext cx="10396882" cy="335692"/>
          </a:xfr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ormAutofit fontScale="90000"/>
          </a:bodyPr>
          <a:lstStyle/>
          <a:p>
            <a:pPr algn="ctr"/>
            <a:r>
              <a:rPr lang="en-US" dirty="0">
                <a:solidFill>
                  <a:schemeClr val="bg1"/>
                </a:solidFill>
              </a:rPr>
              <a:t>Purpose of Essays</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933941785"/>
              </p:ext>
            </p:extLst>
          </p:nvPr>
        </p:nvGraphicFramePr>
        <p:xfrm>
          <a:off x="702277" y="926927"/>
          <a:ext cx="10394950" cy="5277807"/>
        </p:xfrm>
        <a:graphic>
          <a:graphicData uri="http://schemas.openxmlformats.org/drawingml/2006/table">
            <a:tbl>
              <a:tblPr firstRow="1" bandRow="1">
                <a:tableStyleId>{7DF18680-E054-41AD-8BC1-D1AEF772440D}</a:tableStyleId>
              </a:tblPr>
              <a:tblGrid>
                <a:gridCol w="5197475">
                  <a:extLst>
                    <a:ext uri="{9D8B030D-6E8A-4147-A177-3AD203B41FA5}">
                      <a16:colId xmlns:a16="http://schemas.microsoft.com/office/drawing/2014/main" val="20000"/>
                    </a:ext>
                  </a:extLst>
                </a:gridCol>
                <a:gridCol w="5197475">
                  <a:extLst>
                    <a:ext uri="{9D8B030D-6E8A-4147-A177-3AD203B41FA5}">
                      <a16:colId xmlns:a16="http://schemas.microsoft.com/office/drawing/2014/main" val="20001"/>
                    </a:ext>
                  </a:extLst>
                </a:gridCol>
              </a:tblGrid>
              <a:tr h="452455">
                <a:tc>
                  <a:txBody>
                    <a:bodyPr/>
                    <a:lstStyle/>
                    <a:p>
                      <a:r>
                        <a:rPr lang="en-US" dirty="0">
                          <a:latin typeface="Batang" panose="02030600000101010101" pitchFamily="18" charset="-127"/>
                          <a:ea typeface="Batang" panose="02030600000101010101" pitchFamily="18" charset="-127"/>
                        </a:rPr>
                        <a:t>Inform</a:t>
                      </a:r>
                    </a:p>
                  </a:txBody>
                  <a:tcPr/>
                </a:tc>
                <a:tc>
                  <a:txBody>
                    <a:bodyPr/>
                    <a:lstStyle/>
                    <a:p>
                      <a:r>
                        <a:rPr lang="en-US" dirty="0">
                          <a:latin typeface="Batang" panose="02030600000101010101" pitchFamily="18" charset="-127"/>
                          <a:ea typeface="Batang" panose="02030600000101010101" pitchFamily="18" charset="-127"/>
                        </a:rPr>
                        <a:t>To give information, clearly and objectively</a:t>
                      </a:r>
                    </a:p>
                  </a:txBody>
                  <a:tcPr/>
                </a:tc>
                <a:extLst>
                  <a:ext uri="{0D108BD9-81ED-4DB2-BD59-A6C34878D82A}">
                    <a16:rowId xmlns:a16="http://schemas.microsoft.com/office/drawing/2014/main" val="10000"/>
                  </a:ext>
                </a:extLst>
              </a:tr>
              <a:tr h="780951">
                <a:tc>
                  <a:txBody>
                    <a:bodyPr/>
                    <a:lstStyle/>
                    <a:p>
                      <a:r>
                        <a:rPr lang="en-US" dirty="0">
                          <a:solidFill>
                            <a:srgbClr val="00B050"/>
                          </a:solidFill>
                          <a:effectLst/>
                        </a:rPr>
                        <a:t>Persuade</a:t>
                      </a:r>
                    </a:p>
                  </a:txBody>
                  <a:tcPr/>
                </a:tc>
                <a:tc>
                  <a:txBody>
                    <a:bodyPr/>
                    <a:lstStyle/>
                    <a:p>
                      <a:r>
                        <a:rPr lang="en-US" b="0" dirty="0">
                          <a:solidFill>
                            <a:srgbClr val="00823B"/>
                          </a:solidFill>
                          <a:effectLst/>
                        </a:rPr>
                        <a:t>To convince another to adopt a point of view or engage in an action.</a:t>
                      </a:r>
                    </a:p>
                  </a:txBody>
                  <a:tcPr/>
                </a:tc>
                <a:extLst>
                  <a:ext uri="{0D108BD9-81ED-4DB2-BD59-A6C34878D82A}">
                    <a16:rowId xmlns:a16="http://schemas.microsoft.com/office/drawing/2014/main" val="10001"/>
                  </a:ext>
                </a:extLst>
              </a:tr>
              <a:tr h="452455">
                <a:tc>
                  <a:txBody>
                    <a:bodyPr/>
                    <a:lstStyle/>
                    <a:p>
                      <a:r>
                        <a:rPr lang="en-US" dirty="0">
                          <a:latin typeface="Batang" panose="02030600000101010101" pitchFamily="18" charset="-127"/>
                          <a:ea typeface="Batang" panose="02030600000101010101" pitchFamily="18" charset="-127"/>
                        </a:rPr>
                        <a:t>Entertain</a:t>
                      </a:r>
                    </a:p>
                  </a:txBody>
                  <a:tcPr/>
                </a:tc>
                <a:tc>
                  <a:txBody>
                    <a:bodyPr/>
                    <a:lstStyle/>
                    <a:p>
                      <a:r>
                        <a:rPr lang="en-US" dirty="0">
                          <a:latin typeface="Batang" panose="02030600000101010101" pitchFamily="18" charset="-127"/>
                          <a:ea typeface="Batang" panose="02030600000101010101" pitchFamily="18" charset="-127"/>
                        </a:rPr>
                        <a:t>To provide</a:t>
                      </a:r>
                      <a:r>
                        <a:rPr lang="en-US" baseline="0" dirty="0">
                          <a:latin typeface="Batang" panose="02030600000101010101" pitchFamily="18" charset="-127"/>
                          <a:ea typeface="Batang" panose="02030600000101010101" pitchFamily="18" charset="-127"/>
                        </a:rPr>
                        <a:t> humor and a pleasant escape</a:t>
                      </a:r>
                      <a:endParaRPr lang="en-US" dirty="0">
                        <a:latin typeface="Batang" panose="02030600000101010101" pitchFamily="18" charset="-127"/>
                        <a:ea typeface="Batang" panose="02030600000101010101" pitchFamily="18" charset="-127"/>
                      </a:endParaRPr>
                    </a:p>
                  </a:txBody>
                  <a:tcPr/>
                </a:tc>
                <a:extLst>
                  <a:ext uri="{0D108BD9-81ED-4DB2-BD59-A6C34878D82A}">
                    <a16:rowId xmlns:a16="http://schemas.microsoft.com/office/drawing/2014/main" val="10002"/>
                  </a:ext>
                </a:extLst>
              </a:tr>
              <a:tr h="780951">
                <a:tc>
                  <a:txBody>
                    <a:bodyPr/>
                    <a:lstStyle/>
                    <a:p>
                      <a:r>
                        <a:rPr lang="en-US" dirty="0"/>
                        <a:t>Satirize</a:t>
                      </a:r>
                    </a:p>
                  </a:txBody>
                  <a:tcPr/>
                </a:tc>
                <a:tc>
                  <a:txBody>
                    <a:bodyPr/>
                    <a:lstStyle/>
                    <a:p>
                      <a:r>
                        <a:rPr lang="en-US" dirty="0"/>
                        <a:t>To point out flaws in people or institutions with the intent of making positive change.</a:t>
                      </a:r>
                    </a:p>
                  </a:txBody>
                  <a:tcPr/>
                </a:tc>
                <a:extLst>
                  <a:ext uri="{0D108BD9-81ED-4DB2-BD59-A6C34878D82A}">
                    <a16:rowId xmlns:a16="http://schemas.microsoft.com/office/drawing/2014/main" val="10003"/>
                  </a:ext>
                </a:extLst>
              </a:tr>
              <a:tr h="780951">
                <a:tc>
                  <a:txBody>
                    <a:bodyPr/>
                    <a:lstStyle/>
                    <a:p>
                      <a:r>
                        <a:rPr lang="en-US" b="1" dirty="0">
                          <a:solidFill>
                            <a:srgbClr val="00B050"/>
                          </a:solidFill>
                          <a:latin typeface="Batang" panose="02030600000101010101" pitchFamily="18" charset="-127"/>
                          <a:ea typeface="Batang" panose="02030600000101010101" pitchFamily="18" charset="-127"/>
                        </a:rPr>
                        <a:t>Inspire</a:t>
                      </a:r>
                    </a:p>
                  </a:txBody>
                  <a:tcPr/>
                </a:tc>
                <a:tc>
                  <a:txBody>
                    <a:bodyPr/>
                    <a:lstStyle/>
                    <a:p>
                      <a:r>
                        <a:rPr lang="en-US" b="1" dirty="0">
                          <a:solidFill>
                            <a:srgbClr val="00B05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Through one’s own experiences or</a:t>
                      </a:r>
                      <a:r>
                        <a:rPr lang="en-US" b="1" baseline="0" dirty="0">
                          <a:solidFill>
                            <a:srgbClr val="00B05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observations, provide models that guide or give hope to others.</a:t>
                      </a:r>
                      <a:endParaRPr lang="en-US" b="1" dirty="0">
                        <a:solidFill>
                          <a:srgbClr val="00B05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a:txBody>
                  <a:tcPr/>
                </a:tc>
                <a:extLst>
                  <a:ext uri="{0D108BD9-81ED-4DB2-BD59-A6C34878D82A}">
                    <a16:rowId xmlns:a16="http://schemas.microsoft.com/office/drawing/2014/main" val="10004"/>
                  </a:ext>
                </a:extLst>
              </a:tr>
              <a:tr h="1115644">
                <a:tc>
                  <a:txBody>
                    <a:bodyPr/>
                    <a:lstStyle/>
                    <a:p>
                      <a:r>
                        <a:rPr lang="en-US" dirty="0"/>
                        <a:t>Reflect</a:t>
                      </a:r>
                    </a:p>
                  </a:txBody>
                  <a:tcPr/>
                </a:tc>
                <a:tc>
                  <a:txBody>
                    <a:bodyPr/>
                    <a:lstStyle/>
                    <a:p>
                      <a:r>
                        <a:rPr lang="en-US" dirty="0"/>
                        <a:t>To think back upon,</a:t>
                      </a:r>
                      <a:r>
                        <a:rPr lang="en-US" baseline="0" dirty="0"/>
                        <a:t> to put into perspective. Reflection is typically personal, but thinks of the self in relation to others, to history, or to events in time.</a:t>
                      </a:r>
                      <a:endParaRPr lang="en-US" dirty="0"/>
                    </a:p>
                  </a:txBody>
                  <a:tcPr/>
                </a:tc>
                <a:extLst>
                  <a:ext uri="{0D108BD9-81ED-4DB2-BD59-A6C34878D82A}">
                    <a16:rowId xmlns:a16="http://schemas.microsoft.com/office/drawing/2014/main" val="10005"/>
                  </a:ext>
                </a:extLst>
              </a:tr>
              <a:tr h="780951">
                <a:tc>
                  <a:txBody>
                    <a:bodyPr/>
                    <a:lstStyle/>
                    <a:p>
                      <a:r>
                        <a:rPr lang="en-US" b="1" dirty="0">
                          <a:solidFill>
                            <a:srgbClr val="00B05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Document</a:t>
                      </a:r>
                    </a:p>
                  </a:txBody>
                  <a:tcPr/>
                </a:tc>
                <a:tc>
                  <a:txBody>
                    <a:bodyPr/>
                    <a:lstStyle/>
                    <a:p>
                      <a:r>
                        <a:rPr lang="en-US" b="1" dirty="0">
                          <a:solidFill>
                            <a:srgbClr val="00B05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To mark in time, to record the significance</a:t>
                      </a:r>
                      <a:r>
                        <a:rPr lang="en-US" b="1" baseline="0" dirty="0">
                          <a:solidFill>
                            <a:srgbClr val="00B05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of some event or action.</a:t>
                      </a:r>
                      <a:endParaRPr lang="en-US" b="1" dirty="0">
                        <a:solidFill>
                          <a:srgbClr val="00B05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a:txBody>
                  <a:tcPr/>
                </a:tc>
                <a:extLst>
                  <a:ext uri="{0D108BD9-81ED-4DB2-BD59-A6C34878D82A}">
                    <a16:rowId xmlns:a16="http://schemas.microsoft.com/office/drawing/2014/main" val="10006"/>
                  </a:ext>
                </a:extLst>
              </a:tr>
            </a:tbl>
          </a:graphicData>
        </a:graphic>
      </p:graphicFrame>
      <p:pic>
        <p:nvPicPr>
          <p:cNvPr id="13314" name="Picture 2" descr="http://www.traphouse.tv/wp-content/uploads/2013/02/drake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9991" y="1193678"/>
            <a:ext cx="2749316" cy="2051545"/>
          </a:xfrm>
          <a:prstGeom prst="rect">
            <a:avLst/>
          </a:prstGeom>
          <a:noFill/>
          <a:ln w="38100">
            <a:solidFill>
              <a:srgbClr val="FFFF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13316" name="Picture 4" descr="http://images5.fanpop.com/image/photos/25000000/Pitbull-wallpaper-pitbull-rapper-25094091-1024-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9991" y="3855206"/>
            <a:ext cx="2749316" cy="2055442"/>
          </a:xfrm>
          <a:prstGeom prst="rect">
            <a:avLst/>
          </a:prstGeom>
          <a:noFill/>
          <a:ln w="57150">
            <a:solidFill>
              <a:schemeClr val="accent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367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277763" y="2916196"/>
            <a:ext cx="5768548" cy="722870"/>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en-US" b="1" dirty="0">
                <a:solidFill>
                  <a:schemeClr val="bg1"/>
                </a:solidFill>
                <a:effectLst>
                  <a:outerShdw blurRad="38100" dist="38100" dir="2700000" algn="tl">
                    <a:srgbClr val="000000">
                      <a:alpha val="43137"/>
                    </a:srgbClr>
                  </a:outerShdw>
                </a:effectLst>
              </a:rPr>
              <a:t>Analogy</a:t>
            </a:r>
            <a:r>
              <a:rPr lang="en-US" dirty="0"/>
              <a:t> </a:t>
            </a:r>
          </a:p>
        </p:txBody>
      </p:sp>
      <p:sp>
        <p:nvSpPr>
          <p:cNvPr id="3" name="Content Placeholder 2"/>
          <p:cNvSpPr>
            <a:spLocks noGrp="1"/>
          </p:cNvSpPr>
          <p:nvPr>
            <p:ph sz="quarter" idx="13"/>
          </p:nvPr>
        </p:nvSpPr>
        <p:spPr>
          <a:xfrm>
            <a:off x="1105930" y="393357"/>
            <a:ext cx="4281858" cy="5603789"/>
          </a:xfrm>
        </p:spPr>
        <p:style>
          <a:lnRef idx="2">
            <a:schemeClr val="accent1"/>
          </a:lnRef>
          <a:fillRef idx="1">
            <a:schemeClr val="lt1"/>
          </a:fillRef>
          <a:effectRef idx="0">
            <a:schemeClr val="accent1"/>
          </a:effectRef>
          <a:fontRef idx="minor">
            <a:schemeClr val="dk1"/>
          </a:fontRef>
        </p:style>
        <p:txBody>
          <a:bodyPr>
            <a:normAutofit/>
          </a:bodyPr>
          <a:lstStyle/>
          <a:p>
            <a:pPr algn="just"/>
            <a:r>
              <a:rPr lang="en-US" b="1" dirty="0">
                <a:effectLst>
                  <a:outerShdw blurRad="38100" dist="38100" dir="2700000" algn="tl">
                    <a:srgbClr val="000000">
                      <a:alpha val="43137"/>
                    </a:srgbClr>
                  </a:outerShdw>
                </a:effectLst>
                <a:latin typeface="Californian FB" panose="0207040306080B030204" pitchFamily="18" charset="0"/>
              </a:rPr>
              <a:t>To explain something abstract or complex by showing its similarity to something simpler and more concrete. </a:t>
            </a:r>
          </a:p>
          <a:p>
            <a:pPr algn="just"/>
            <a:r>
              <a:rPr lang="en-US" b="1" dirty="0">
                <a:effectLst>
                  <a:outerShdw blurRad="38100" dist="38100" dir="2700000" algn="tl">
                    <a:srgbClr val="000000">
                      <a:alpha val="43137"/>
                    </a:srgbClr>
                  </a:outerShdw>
                </a:effectLst>
                <a:latin typeface="Californian FB" panose="0207040306080B030204" pitchFamily="18" charset="0"/>
              </a:rPr>
              <a:t>For the analogy to be effective, the writer should assume that the reader is familiar with the subject. The main purpose of the analogy is to explain.</a:t>
            </a:r>
          </a:p>
        </p:txBody>
      </p:sp>
      <p:sp>
        <p:nvSpPr>
          <p:cNvPr id="4" name="Title 1"/>
          <p:cNvSpPr txBox="1">
            <a:spLocks/>
          </p:cNvSpPr>
          <p:nvPr/>
        </p:nvSpPr>
        <p:spPr>
          <a:xfrm rot="16200000">
            <a:off x="3630552" y="2737689"/>
            <a:ext cx="5840629" cy="1151965"/>
          </a:xfrm>
          <a:prstGeom prst="rect">
            <a:avLst/>
          </a:prstGeom>
          <a:solidFill>
            <a:srgbClr val="FFC000"/>
          </a:solidFill>
          <a:ln w="381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chemeClr val="bg1"/>
                </a:solidFill>
                <a:effectLst>
                  <a:outerShdw blurRad="38100" dist="38100" dir="2700000" algn="tl">
                    <a:srgbClr val="000000">
                      <a:alpha val="43137"/>
                    </a:srgbClr>
                  </a:outerShdw>
                </a:effectLst>
                <a:latin typeface="Bernard MT Condensed" panose="02050806060905020404" pitchFamily="18" charset="0"/>
              </a:rPr>
              <a:t>Cause and Effect</a:t>
            </a:r>
          </a:p>
        </p:txBody>
      </p:sp>
      <p:sp>
        <p:nvSpPr>
          <p:cNvPr id="5" name="Content Placeholder 2"/>
          <p:cNvSpPr txBox="1">
            <a:spLocks/>
          </p:cNvSpPr>
          <p:nvPr/>
        </p:nvSpPr>
        <p:spPr>
          <a:xfrm>
            <a:off x="7201929" y="-33558"/>
            <a:ext cx="4429897" cy="3311189"/>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r>
              <a:rPr lang="en-US" dirty="0"/>
              <a:t>The writer wishes to explain why. Types of causes are the </a:t>
            </a:r>
            <a:r>
              <a:rPr lang="en-US" i="1" dirty="0">
                <a:solidFill>
                  <a:srgbClr val="FF0000"/>
                </a:solidFill>
                <a:effectLst>
                  <a:outerShdw blurRad="38100" dist="38100" dir="2700000" algn="tl">
                    <a:srgbClr val="000000">
                      <a:alpha val="43137"/>
                    </a:srgbClr>
                  </a:outerShdw>
                </a:effectLst>
              </a:rPr>
              <a:t>immediate causes (apparent)</a:t>
            </a:r>
            <a:r>
              <a:rPr lang="en-US" dirty="0"/>
              <a:t>, which are encountered first, and the </a:t>
            </a:r>
            <a:r>
              <a:rPr lang="en-US" i="1" dirty="0">
                <a:solidFill>
                  <a:srgbClr val="FF0000"/>
                </a:solidFill>
                <a:effectLst>
                  <a:outerShdw blurRad="38100" dist="38100" dir="2700000" algn="tl">
                    <a:srgbClr val="000000">
                      <a:alpha val="43137"/>
                    </a:srgbClr>
                  </a:outerShdw>
                </a:effectLst>
              </a:rPr>
              <a:t>ultimate causes</a:t>
            </a:r>
            <a:r>
              <a:rPr lang="en-US" dirty="0"/>
              <a:t>, which are the basic, underlying factors that explain the more apparent causes. </a:t>
            </a:r>
          </a:p>
        </p:txBody>
      </p:sp>
      <p:pic>
        <p:nvPicPr>
          <p:cNvPr id="1026" name="Picture 2" descr="http://ed.fullerton.edu/collegereadiness/files/2014/04/HS-Students-Writing-in-Cla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5535" y="3277631"/>
            <a:ext cx="3603781" cy="2581535"/>
          </a:xfrm>
          <a:prstGeom prst="rect">
            <a:avLst/>
          </a:prstGeom>
          <a:noFill/>
          <a:ln w="57150">
            <a:solidFill>
              <a:srgbClr val="FFFF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029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277763" y="2916196"/>
            <a:ext cx="5768548" cy="722870"/>
          </a:xfr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en-US" b="1" dirty="0">
                <a:solidFill>
                  <a:schemeClr val="bg1"/>
                </a:solidFill>
                <a:effectLst>
                  <a:outerShdw blurRad="38100" dist="38100" dir="2700000" algn="tl">
                    <a:srgbClr val="000000">
                      <a:alpha val="43137"/>
                    </a:srgbClr>
                  </a:outerShdw>
                </a:effectLst>
              </a:rPr>
              <a:t>Classification</a:t>
            </a:r>
          </a:p>
        </p:txBody>
      </p:sp>
      <p:sp>
        <p:nvSpPr>
          <p:cNvPr id="3" name="Content Placeholder 2"/>
          <p:cNvSpPr>
            <a:spLocks noGrp="1"/>
          </p:cNvSpPr>
          <p:nvPr>
            <p:ph sz="quarter" idx="13"/>
          </p:nvPr>
        </p:nvSpPr>
        <p:spPr>
          <a:xfrm>
            <a:off x="967947" y="573775"/>
            <a:ext cx="4346613" cy="5603789"/>
          </a:xfrm>
          <a:ln>
            <a:solidFill>
              <a:srgbClr val="00B0F0"/>
            </a:solidFill>
          </a:ln>
        </p:spPr>
        <p:txBody>
          <a:bodyPr>
            <a:normAutofit/>
          </a:bodyPr>
          <a:lstStyle/>
          <a:p>
            <a:pPr algn="just"/>
            <a:r>
              <a:rPr lang="en-US" b="1" dirty="0">
                <a:effectLst>
                  <a:outerShdw blurRad="38100" dist="38100" dir="2700000" algn="tl">
                    <a:srgbClr val="000000">
                      <a:alpha val="43137"/>
                    </a:srgbClr>
                  </a:outerShdw>
                </a:effectLst>
                <a:latin typeface="Californian FB" panose="0207040306080B030204" pitchFamily="18" charset="0"/>
              </a:rPr>
              <a:t>The author divides the subject into categories or other systems to analyze the material, such as types, sizes, number, appearance, prevalence, etc. The system needs to be logical and consistent throughout the essay.</a:t>
            </a:r>
          </a:p>
          <a:p>
            <a:pPr algn="just"/>
            <a:endParaRPr lang="en-US" b="1" dirty="0">
              <a:effectLst>
                <a:outerShdw blurRad="38100" dist="38100" dir="2700000" algn="tl">
                  <a:srgbClr val="000000">
                    <a:alpha val="43137"/>
                  </a:srgbClr>
                </a:outerShdw>
              </a:effectLst>
              <a:latin typeface="Californian FB" panose="0207040306080B030204" pitchFamily="18" charset="0"/>
            </a:endParaRPr>
          </a:p>
          <a:p>
            <a:pPr algn="just"/>
            <a:endParaRPr lang="en-US" b="1" dirty="0">
              <a:effectLst>
                <a:outerShdw blurRad="38100" dist="38100" dir="2700000" algn="tl">
                  <a:srgbClr val="000000">
                    <a:alpha val="43137"/>
                  </a:srgbClr>
                </a:outerShdw>
              </a:effectLst>
              <a:latin typeface="Californian FB" panose="0207040306080B030204" pitchFamily="18" charset="0"/>
            </a:endParaRPr>
          </a:p>
        </p:txBody>
      </p:sp>
      <p:sp>
        <p:nvSpPr>
          <p:cNvPr id="4" name="Title 1"/>
          <p:cNvSpPr txBox="1">
            <a:spLocks/>
          </p:cNvSpPr>
          <p:nvPr/>
        </p:nvSpPr>
        <p:spPr>
          <a:xfrm rot="16200000">
            <a:off x="3600962" y="2665608"/>
            <a:ext cx="5840629" cy="1151965"/>
          </a:xfrm>
          <a:prstGeom prst="rect">
            <a:avLst/>
          </a:prstGeom>
          <a:solidFill>
            <a:srgbClr val="FFC000"/>
          </a:solidFill>
          <a:ln w="381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chemeClr val="bg1"/>
                </a:solidFill>
                <a:effectLst>
                  <a:outerShdw blurRad="38100" dist="38100" dir="2700000" algn="tl">
                    <a:srgbClr val="000000">
                      <a:alpha val="43137"/>
                    </a:srgbClr>
                  </a:outerShdw>
                </a:effectLst>
                <a:latin typeface="Bernard MT Condensed" panose="02050806060905020404" pitchFamily="18" charset="0"/>
              </a:rPr>
              <a:t>Compare and Contrast</a:t>
            </a:r>
          </a:p>
        </p:txBody>
      </p:sp>
      <p:sp>
        <p:nvSpPr>
          <p:cNvPr id="5" name="Content Placeholder 2"/>
          <p:cNvSpPr txBox="1">
            <a:spLocks/>
          </p:cNvSpPr>
          <p:nvPr/>
        </p:nvSpPr>
        <p:spPr>
          <a:xfrm>
            <a:off x="7243482" y="1049808"/>
            <a:ext cx="4283674" cy="429088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r"/>
            <a:r>
              <a:rPr lang="en-US"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When we show , in writing, the similarities and differences between two subjects, we are asking readers to look more closely at each. </a:t>
            </a:r>
            <a:r>
              <a:rPr lang="en-US" b="1" dirty="0">
                <a:solidFill>
                  <a:srgbClr val="00B0F0"/>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Sometimes writers look only to suggest how two things are alike, or may want to show the superiority of one thing over another</a:t>
            </a:r>
            <a:r>
              <a:rPr lang="en-US"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a:t>
            </a:r>
          </a:p>
        </p:txBody>
      </p:sp>
      <p:pic>
        <p:nvPicPr>
          <p:cNvPr id="8" name="Picture 7">
            <a:extLst>
              <a:ext uri="{FF2B5EF4-FFF2-40B4-BE49-F238E27FC236}">
                <a16:creationId xmlns:a16="http://schemas.microsoft.com/office/drawing/2014/main" id="{D937859D-6F24-3E56-AD94-0CE57C162E95}"/>
              </a:ext>
            </a:extLst>
          </p:cNvPr>
          <p:cNvPicPr>
            <a:picLocks noChangeAspect="1"/>
          </p:cNvPicPr>
          <p:nvPr/>
        </p:nvPicPr>
        <p:blipFill>
          <a:blip r:embed="rId2"/>
          <a:stretch>
            <a:fillRect/>
          </a:stretch>
        </p:blipFill>
        <p:spPr>
          <a:xfrm>
            <a:off x="3514132" y="4706472"/>
            <a:ext cx="2205534" cy="1471092"/>
          </a:xfrm>
          <a:prstGeom prst="rect">
            <a:avLst/>
          </a:prstGeom>
          <a:ln w="19050">
            <a:solidFill>
              <a:srgbClr val="00B0F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024250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354326" y="2769975"/>
            <a:ext cx="5768548" cy="722870"/>
          </a:xfr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en-US" dirty="0">
                <a:solidFill>
                  <a:srgbClr val="00B050"/>
                </a:solidFill>
                <a:effectLst>
                  <a:outerShdw blurRad="38100" dist="38100" dir="2700000" algn="tl">
                    <a:srgbClr val="000000">
                      <a:alpha val="43137"/>
                    </a:srgbClr>
                  </a:outerShdw>
                </a:effectLst>
              </a:rPr>
              <a:t>Definition</a:t>
            </a:r>
          </a:p>
        </p:txBody>
      </p:sp>
      <p:sp>
        <p:nvSpPr>
          <p:cNvPr id="3" name="Content Placeholder 2"/>
          <p:cNvSpPr>
            <a:spLocks noGrp="1"/>
          </p:cNvSpPr>
          <p:nvPr>
            <p:ph sz="quarter" idx="13"/>
          </p:nvPr>
        </p:nvSpPr>
        <p:spPr>
          <a:xfrm>
            <a:off x="1105930" y="393357"/>
            <a:ext cx="4605980" cy="1895731"/>
          </a:xfrm>
          <a:solidFill>
            <a:srgbClr val="66FFFF"/>
          </a:solidFill>
          <a:ln w="28575">
            <a:solidFill>
              <a:schemeClr val="tx1"/>
            </a:solidFill>
          </a:ln>
        </p:spPr>
        <p:txBody>
          <a:bodyPr>
            <a:normAutofit fontScale="70000" lnSpcReduction="20000"/>
          </a:bodyPr>
          <a:lstStyle/>
          <a:p>
            <a:pPr algn="just"/>
            <a:r>
              <a:rPr lang="en-US" b="1" dirty="0">
                <a:latin typeface="Californian FB" panose="0207040306080B030204" pitchFamily="18" charset="0"/>
              </a:rPr>
              <a:t>When terms need clarification because they are ambiguous, abstract, unusual, or otherwise not generally understood, the writer will seek to define them for the reader, especially if the overall explanation relies on an understanding of these terms</a:t>
            </a:r>
            <a:r>
              <a:rPr lang="en-US" b="1" dirty="0">
                <a:effectLst>
                  <a:outerShdw blurRad="38100" dist="38100" dir="2700000" algn="tl">
                    <a:srgbClr val="000000">
                      <a:alpha val="43137"/>
                    </a:srgbClr>
                  </a:outerShdw>
                </a:effectLst>
                <a:latin typeface="Californian FB" panose="0207040306080B030204" pitchFamily="18" charset="0"/>
              </a:rPr>
              <a:t>. </a:t>
            </a:r>
          </a:p>
        </p:txBody>
      </p:sp>
      <p:sp>
        <p:nvSpPr>
          <p:cNvPr id="4" name="Title 1"/>
          <p:cNvSpPr txBox="1">
            <a:spLocks/>
          </p:cNvSpPr>
          <p:nvPr/>
        </p:nvSpPr>
        <p:spPr>
          <a:xfrm rot="16200000">
            <a:off x="3790432" y="2608975"/>
            <a:ext cx="5840629" cy="1151965"/>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r"/>
            <a:r>
              <a:rPr lang="en-US" b="1" dirty="0">
                <a:solidFill>
                  <a:schemeClr val="bg1"/>
                </a:solidFill>
                <a:effectLst>
                  <a:outerShdw blurRad="38100" dist="38100" dir="2700000" algn="tl">
                    <a:srgbClr val="000000">
                      <a:alpha val="43137"/>
                    </a:srgbClr>
                  </a:outerShdw>
                </a:effectLst>
              </a:rPr>
              <a:t>Description</a:t>
            </a:r>
          </a:p>
        </p:txBody>
      </p:sp>
      <p:sp>
        <p:nvSpPr>
          <p:cNvPr id="5" name="Content Placeholder 2"/>
          <p:cNvSpPr txBox="1">
            <a:spLocks/>
          </p:cNvSpPr>
          <p:nvPr/>
        </p:nvSpPr>
        <p:spPr>
          <a:xfrm>
            <a:off x="7097259" y="247136"/>
            <a:ext cx="4429897" cy="5567750"/>
          </a:xfrm>
          <a:prstGeom prst="rect">
            <a:avLst/>
          </a:prstGeom>
        </p:spPr>
        <p:txBody>
          <a:bodyPr vert="horz" lIns="91440" tIns="45720" rIns="91440" bIns="45720" rtlCol="0" anchor="ctr">
            <a:normAutofit fontScale="85000" lnSpcReduction="1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r"/>
            <a:r>
              <a:rPr lang="en-US"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This is either </a:t>
            </a:r>
            <a:r>
              <a:rPr lang="en-US" b="1" u="sng"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objective</a:t>
            </a:r>
            <a:r>
              <a:rPr lang="en-US"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(factual, not nan impression or opinion) or </a:t>
            </a:r>
            <a:r>
              <a:rPr lang="en-US" b="1" u="sng"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subjective</a:t>
            </a:r>
            <a:r>
              <a:rPr lang="en-US"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(filtered through the writer’s perspective and his/her opinion); subjective description begins in fact.</a:t>
            </a:r>
          </a:p>
          <a:p>
            <a:pPr algn="r"/>
            <a:r>
              <a:rPr lang="en-US" b="1" i="1" u="sng" dirty="0">
                <a:solidFill>
                  <a:srgbClr val="00B0F0"/>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Careful description </a:t>
            </a:r>
            <a:r>
              <a:rPr lang="en-US"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helps readers see things more clearly, understand abstract concepts more simply, and appreciate ideas and events in a more personal way. </a:t>
            </a:r>
            <a:r>
              <a:rPr lang="en-US" b="1" dirty="0">
                <a:solidFill>
                  <a:srgbClr val="FFFF00"/>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Imagery</a:t>
            </a:r>
            <a:r>
              <a:rPr lang="en-US"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and </a:t>
            </a:r>
            <a:r>
              <a:rPr lang="en-US" b="1" dirty="0">
                <a:solidFill>
                  <a:srgbClr val="FFFF00"/>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sensory language </a:t>
            </a:r>
            <a:r>
              <a:rPr lang="en-US"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nearly always engage the reader emotionally. In such an essay, the writer hopes to present a single, dominant impression. </a:t>
            </a:r>
          </a:p>
        </p:txBody>
      </p:sp>
      <p:sp>
        <p:nvSpPr>
          <p:cNvPr id="6" name="Content Placeholder 2"/>
          <p:cNvSpPr txBox="1">
            <a:spLocks/>
          </p:cNvSpPr>
          <p:nvPr/>
        </p:nvSpPr>
        <p:spPr>
          <a:xfrm>
            <a:off x="1003987" y="2487827"/>
            <a:ext cx="4707923" cy="3178777"/>
          </a:xfrm>
          <a:prstGeom prst="rect">
            <a:avLst/>
          </a:prstGeom>
        </p:spPr>
        <p:txBody>
          <a:bodyPr vert="horz" lIns="91440" tIns="45720" rIns="91440" bIns="45720" rtlCol="0" anchor="ctr">
            <a:normAutofit fontScale="775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just"/>
            <a:r>
              <a:rPr lang="en-US" b="1" dirty="0">
                <a:effectLst>
                  <a:outerShdw blurRad="38100" dist="38100" dir="2700000" algn="tl">
                    <a:srgbClr val="000000">
                      <a:alpha val="43137"/>
                    </a:srgbClr>
                  </a:outerShdw>
                </a:effectLst>
                <a:latin typeface="Californian FB" panose="0207040306080B030204" pitchFamily="18" charset="0"/>
              </a:rPr>
              <a:t>Ways to define are: Exclusion or differentiation, which shows what is </a:t>
            </a:r>
            <a:r>
              <a:rPr lang="en-US" b="1" i="1" u="sng" dirty="0">
                <a:effectLst>
                  <a:outerShdw blurRad="38100" dist="38100" dir="2700000" algn="tl">
                    <a:srgbClr val="000000">
                      <a:alpha val="43137"/>
                    </a:srgbClr>
                  </a:outerShdw>
                </a:effectLst>
                <a:latin typeface="Californian FB" panose="0207040306080B030204" pitchFamily="18" charset="0"/>
              </a:rPr>
              <a:t>not</a:t>
            </a:r>
            <a:r>
              <a:rPr lang="en-US" b="1" dirty="0">
                <a:effectLst>
                  <a:outerShdw blurRad="38100" dist="38100" dir="2700000" algn="tl">
                    <a:srgbClr val="000000">
                      <a:alpha val="43137"/>
                    </a:srgbClr>
                  </a:outerShdw>
                </a:effectLst>
                <a:latin typeface="Californian FB" panose="0207040306080B030204" pitchFamily="18" charset="0"/>
              </a:rPr>
              <a:t> meant by the term (clarification by negation). </a:t>
            </a:r>
          </a:p>
          <a:p>
            <a:pPr algn="just"/>
            <a:r>
              <a:rPr lang="en-US" b="1" dirty="0">
                <a:effectLst>
                  <a:outerShdw blurRad="38100" dist="38100" dir="2700000" algn="tl">
                    <a:srgbClr val="000000">
                      <a:alpha val="43137"/>
                    </a:srgbClr>
                  </a:outerShdw>
                </a:effectLst>
                <a:latin typeface="Californian FB" panose="0207040306080B030204" pitchFamily="18" charset="0"/>
              </a:rPr>
              <a:t>Examples to illustrate the definition (extended definition), will most likely do more than simply define. Writer seeks to bring out a greater senses of understanding on an important topic or issue. </a:t>
            </a:r>
            <a:r>
              <a:rPr lang="en-US" b="1" dirty="0">
                <a:solidFill>
                  <a:srgbClr val="C00000"/>
                </a:solidFill>
                <a:effectLst>
                  <a:outerShdw blurRad="38100" dist="38100" dir="2700000" algn="tl">
                    <a:srgbClr val="000000">
                      <a:alpha val="43137"/>
                    </a:srgbClr>
                  </a:outerShdw>
                </a:effectLst>
                <a:latin typeface="Californian FB" panose="0207040306080B030204" pitchFamily="18" charset="0"/>
              </a:rPr>
              <a:t>An example defining the word “</a:t>
            </a:r>
            <a:r>
              <a:rPr lang="en-US" b="1" dirty="0" err="1">
                <a:solidFill>
                  <a:srgbClr val="C00000"/>
                </a:solidFill>
                <a:effectLst>
                  <a:outerShdw blurRad="38100" dist="38100" dir="2700000" algn="tl">
                    <a:srgbClr val="000000">
                      <a:alpha val="43137"/>
                    </a:srgbClr>
                  </a:outerShdw>
                </a:effectLst>
                <a:latin typeface="Californian FB" panose="0207040306080B030204" pitchFamily="18" charset="0"/>
              </a:rPr>
              <a:t>Thot</a:t>
            </a:r>
            <a:r>
              <a:rPr lang="en-US" b="1" dirty="0">
                <a:solidFill>
                  <a:srgbClr val="C00000"/>
                </a:solidFill>
                <a:effectLst>
                  <a:outerShdw blurRad="38100" dist="38100" dir="2700000" algn="tl">
                    <a:srgbClr val="000000">
                      <a:alpha val="43137"/>
                    </a:srgbClr>
                  </a:outerShdw>
                </a:effectLst>
                <a:latin typeface="Californian FB" panose="0207040306080B030204" pitchFamily="18" charset="0"/>
              </a:rPr>
              <a:t>” or “nerd.”</a:t>
            </a:r>
          </a:p>
        </p:txBody>
      </p:sp>
      <p:pic>
        <p:nvPicPr>
          <p:cNvPr id="2050" name="Picture 2" descr="http://gsrinstitutions.webs.com/studentsWriting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4513" y="4898999"/>
            <a:ext cx="2183971" cy="1351332"/>
          </a:xfrm>
          <a:prstGeom prst="rect">
            <a:avLst/>
          </a:prstGeom>
          <a:no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827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277763" y="2916196"/>
            <a:ext cx="5768548" cy="722870"/>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en-US" b="1" dirty="0">
                <a:solidFill>
                  <a:schemeClr val="bg1"/>
                </a:solidFill>
                <a:effectLst>
                  <a:outerShdw blurRad="38100" dist="38100" dir="2700000" algn="tl">
                    <a:srgbClr val="000000">
                      <a:alpha val="43137"/>
                    </a:srgbClr>
                  </a:outerShdw>
                </a:effectLst>
              </a:rPr>
              <a:t>Exemplification</a:t>
            </a:r>
          </a:p>
        </p:txBody>
      </p:sp>
      <p:sp>
        <p:nvSpPr>
          <p:cNvPr id="4" name="Title 1"/>
          <p:cNvSpPr txBox="1">
            <a:spLocks/>
          </p:cNvSpPr>
          <p:nvPr/>
        </p:nvSpPr>
        <p:spPr>
          <a:xfrm rot="16200000">
            <a:off x="3600962" y="2665608"/>
            <a:ext cx="5840629" cy="1151965"/>
          </a:xfrm>
          <a:prstGeom prst="rect">
            <a:avLst/>
          </a:prstGeom>
          <a:solidFill>
            <a:srgbClr val="3399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b="1" dirty="0">
                <a:solidFill>
                  <a:schemeClr val="bg1"/>
                </a:solidFill>
                <a:effectLst>
                  <a:outerShdw blurRad="38100" dist="38100" dir="2700000" algn="tl">
                    <a:srgbClr val="000000">
                      <a:alpha val="43137"/>
                    </a:srgbClr>
                  </a:outerShdw>
                </a:effectLst>
                <a:latin typeface="Baskerville Old Face" panose="02020602080505020303" pitchFamily="18" charset="0"/>
              </a:rPr>
              <a:t>Process</a:t>
            </a:r>
            <a:r>
              <a:rPr lang="en-US" dirty="0">
                <a:solidFill>
                  <a:schemeClr val="bg1"/>
                </a:solidFill>
              </a:rPr>
              <a:t> </a:t>
            </a:r>
          </a:p>
        </p:txBody>
      </p:sp>
      <p:sp>
        <p:nvSpPr>
          <p:cNvPr id="5" name="Content Placeholder 2"/>
          <p:cNvSpPr txBox="1">
            <a:spLocks/>
          </p:cNvSpPr>
          <p:nvPr/>
        </p:nvSpPr>
        <p:spPr>
          <a:xfrm>
            <a:off x="7097260" y="347443"/>
            <a:ext cx="4429897" cy="5567750"/>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600" dirty="0">
                <a:latin typeface="Tahoma" panose="020B0604030504040204" pitchFamily="34" charset="0"/>
                <a:ea typeface="Tahoma" panose="020B0604030504040204" pitchFamily="34" charset="0"/>
                <a:cs typeface="Tahoma" panose="020B0604030504040204" pitchFamily="34" charset="0"/>
              </a:rPr>
              <a:t>There are </a:t>
            </a:r>
            <a:r>
              <a:rPr lang="en-US" sz="1600" u="sng" dirty="0">
                <a:latin typeface="Tahoma" panose="020B0604030504040204" pitchFamily="34" charset="0"/>
                <a:ea typeface="Tahoma" panose="020B0604030504040204" pitchFamily="34" charset="0"/>
                <a:cs typeface="Tahoma" panose="020B0604030504040204" pitchFamily="34" charset="0"/>
              </a:rPr>
              <a:t>2</a:t>
            </a:r>
            <a:r>
              <a:rPr lang="en-US" sz="1600" dirty="0">
                <a:latin typeface="Tahoma" panose="020B0604030504040204" pitchFamily="34" charset="0"/>
                <a:ea typeface="Tahoma" panose="020B0604030504040204" pitchFamily="34" charset="0"/>
                <a:cs typeface="Tahoma" panose="020B0604030504040204" pitchFamily="34" charset="0"/>
              </a:rPr>
              <a:t> kinds: a set of </a:t>
            </a:r>
            <a:r>
              <a:rPr lang="en-US" sz="1600" u="sng" dirty="0">
                <a:solidFill>
                  <a:srgbClr val="7030A0"/>
                </a:solidFill>
                <a:latin typeface="Tahoma" panose="020B0604030504040204" pitchFamily="34" charset="0"/>
                <a:ea typeface="Tahoma" panose="020B0604030504040204" pitchFamily="34" charset="0"/>
                <a:cs typeface="Tahoma" panose="020B0604030504040204" pitchFamily="34" charset="0"/>
              </a:rPr>
              <a:t>directions</a:t>
            </a:r>
            <a:r>
              <a:rPr lang="en-US" sz="1600" dirty="0">
                <a:latin typeface="Tahoma" panose="020B0604030504040204" pitchFamily="34" charset="0"/>
                <a:ea typeface="Tahoma" panose="020B0604030504040204" pitchFamily="34" charset="0"/>
                <a:cs typeface="Tahoma" panose="020B0604030504040204" pitchFamily="34" charset="0"/>
              </a:rPr>
              <a:t>, how to do something; and an </a:t>
            </a:r>
            <a:r>
              <a:rPr lang="en-US" sz="1600" b="1" u="sng" dirty="0">
                <a:solidFill>
                  <a:srgbClr val="7030A0"/>
                </a:solidFill>
                <a:latin typeface="Tahoma" panose="020B0604030504040204" pitchFamily="34" charset="0"/>
                <a:ea typeface="Tahoma" panose="020B0604030504040204" pitchFamily="34" charset="0"/>
                <a:cs typeface="Tahoma" panose="020B0604030504040204" pitchFamily="34" charset="0"/>
              </a:rPr>
              <a:t>information</a:t>
            </a:r>
            <a:r>
              <a:rPr lang="en-US" sz="1600" dirty="0">
                <a:latin typeface="Tahoma" panose="020B0604030504040204" pitchFamily="34" charset="0"/>
                <a:ea typeface="Tahoma" panose="020B0604030504040204" pitchFamily="34" charset="0"/>
                <a:cs typeface="Tahoma" panose="020B0604030504040204" pitchFamily="34" charset="0"/>
              </a:rPr>
              <a:t> process, which explains how something is done or how it works or operates. A process analysis essay can be written in chronological order, that is, the order of the steps in the process (first, next, etc.). </a:t>
            </a:r>
          </a:p>
          <a:p>
            <a:r>
              <a:rPr lang="en-US" sz="1600" dirty="0">
                <a:solidFill>
                  <a:srgbClr val="7030A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Some processes are more complicated and require a different approach. A historian who writes about how civil rights activities registered voters would not necessarily follow a chronology of events</a:t>
            </a:r>
            <a:r>
              <a:rPr lang="en-US" dirty="0">
                <a:solidFill>
                  <a:srgbClr val="7030A0"/>
                </a:solidFill>
                <a:effectLst>
                  <a:outerShdw blurRad="38100" dist="38100" dir="2700000" algn="tl">
                    <a:srgbClr val="000000">
                      <a:alpha val="43137"/>
                    </a:srgbClr>
                  </a:outerShdw>
                </a:effectLst>
                <a:latin typeface="Niagara Solid" panose="04020502070702020202" pitchFamily="82" charset="0"/>
                <a:ea typeface="Ebrima" panose="02000000000000000000" pitchFamily="2" charset="0"/>
                <a:cs typeface="Ebrima" panose="02000000000000000000" pitchFamily="2" charset="0"/>
              </a:rPr>
              <a:t>.</a:t>
            </a:r>
          </a:p>
        </p:txBody>
      </p:sp>
      <p:sp>
        <p:nvSpPr>
          <p:cNvPr id="6" name="Content Placeholder 2"/>
          <p:cNvSpPr txBox="1">
            <a:spLocks/>
          </p:cNvSpPr>
          <p:nvPr/>
        </p:nvSpPr>
        <p:spPr>
          <a:xfrm>
            <a:off x="967947" y="1242368"/>
            <a:ext cx="4707923" cy="4373263"/>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ctr"/>
            <a:r>
              <a:rPr lang="en-US" b="1" dirty="0">
                <a:effectLst>
                  <a:outerShdw blurRad="38100" dist="38100" dir="2700000" algn="tl">
                    <a:srgbClr val="000000">
                      <a:alpha val="43137"/>
                    </a:srgbClr>
                  </a:outerShdw>
                </a:effectLst>
                <a:latin typeface="Baskerville Old Face" panose="02020602080505020303" pitchFamily="18" charset="0"/>
              </a:rPr>
              <a:t>Uses examples to put abstract or complex ideas into simpler, more concrete form. To support an argument, a writer must choose a clearly typical example or present several examples that represent the situation fairly. Examples must be relevant or pertinent to the argument.</a:t>
            </a:r>
          </a:p>
        </p:txBody>
      </p:sp>
      <p:pic>
        <p:nvPicPr>
          <p:cNvPr id="4098" name="Picture 2" descr="http://www.money4uni.net/wp-content/uploads/2012/08/creative-writng-student-scholarsh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5460" y="171577"/>
            <a:ext cx="1658020" cy="124965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564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916369"/>
            <a:ext cx="4817076" cy="554358"/>
          </a:xfrm>
          <a:solidFill>
            <a:srgbClr val="FFFF00"/>
          </a:solidFill>
          <a:ln w="38100">
            <a:solidFill>
              <a:srgbClr val="3399FF"/>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pPr algn="r"/>
            <a:r>
              <a:rPr lang="en-US" b="1" dirty="0">
                <a:solidFill>
                  <a:schemeClr val="bg1"/>
                </a:solidFill>
                <a:effectLst>
                  <a:outerShdw blurRad="38100" dist="38100" dir="2700000" algn="tl">
                    <a:srgbClr val="000000">
                      <a:alpha val="43137"/>
                    </a:srgbClr>
                  </a:outerShdw>
                </a:effectLst>
              </a:rPr>
              <a:t>Expository</a:t>
            </a:r>
          </a:p>
        </p:txBody>
      </p:sp>
      <p:sp>
        <p:nvSpPr>
          <p:cNvPr id="3" name="Content Placeholder 2"/>
          <p:cNvSpPr>
            <a:spLocks noGrp="1"/>
          </p:cNvSpPr>
          <p:nvPr>
            <p:ph sz="quarter" idx="13"/>
          </p:nvPr>
        </p:nvSpPr>
        <p:spPr>
          <a:xfrm>
            <a:off x="687977" y="1576122"/>
            <a:ext cx="4814900" cy="523285"/>
          </a:xfrm>
          <a:solidFill>
            <a:srgbClr val="5DD5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70000" lnSpcReduction="20000"/>
          </a:bodyPr>
          <a:lstStyle/>
          <a:p>
            <a:pPr algn="ctr"/>
            <a:r>
              <a:rPr lang="en-US" dirty="0"/>
              <a:t>This is one that explains or explores a topic using a variety of methods.</a:t>
            </a:r>
          </a:p>
        </p:txBody>
      </p:sp>
      <p:sp>
        <p:nvSpPr>
          <p:cNvPr id="4" name="Content Placeholder 2"/>
          <p:cNvSpPr txBox="1">
            <a:spLocks/>
          </p:cNvSpPr>
          <p:nvPr/>
        </p:nvSpPr>
        <p:spPr>
          <a:xfrm>
            <a:off x="6536841" y="1837764"/>
            <a:ext cx="4757235" cy="3199220"/>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ctr"/>
            <a:r>
              <a:rPr lang="en-US" dirty="0"/>
              <a:t>Novels</a:t>
            </a:r>
          </a:p>
          <a:p>
            <a:pPr algn="ctr"/>
            <a:r>
              <a:rPr lang="en-US" dirty="0"/>
              <a:t>Poetry</a:t>
            </a:r>
          </a:p>
          <a:p>
            <a:pPr algn="ctr"/>
            <a:r>
              <a:rPr lang="en-US" dirty="0"/>
              <a:t>Plays</a:t>
            </a:r>
          </a:p>
        </p:txBody>
      </p:sp>
      <p:sp>
        <p:nvSpPr>
          <p:cNvPr id="5" name="Title 1"/>
          <p:cNvSpPr txBox="1">
            <a:spLocks/>
          </p:cNvSpPr>
          <p:nvPr/>
        </p:nvSpPr>
        <p:spPr>
          <a:xfrm>
            <a:off x="685801" y="518258"/>
            <a:ext cx="4817076" cy="292716"/>
          </a:xfrm>
          <a:prstGeom prst="rect">
            <a:avLst/>
          </a:prstGeom>
          <a:solidFill>
            <a:schemeClr val="accent5">
              <a:lumMod val="40000"/>
              <a:lumOff val="60000"/>
            </a:schemeClr>
          </a:solidFill>
        </p:spPr>
        <p:txBody>
          <a:bodyPr vert="horz" lIns="91440" tIns="45720" rIns="91440" bIns="45720" rtlCol="0" anchor="ctr">
            <a:normAutofit fontScale="300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dirty="0"/>
              <a:t>Non-Fiction</a:t>
            </a:r>
          </a:p>
        </p:txBody>
      </p:sp>
      <p:sp>
        <p:nvSpPr>
          <p:cNvPr id="6" name="Title 1"/>
          <p:cNvSpPr txBox="1">
            <a:spLocks/>
          </p:cNvSpPr>
          <p:nvPr/>
        </p:nvSpPr>
        <p:spPr>
          <a:xfrm>
            <a:off x="6415217" y="518258"/>
            <a:ext cx="4817076" cy="292716"/>
          </a:xfrm>
          <a:prstGeom prst="rect">
            <a:avLst/>
          </a:prstGeom>
          <a:solidFill>
            <a:schemeClr val="accent5">
              <a:lumMod val="40000"/>
              <a:lumOff val="60000"/>
            </a:schemeClr>
          </a:solidFill>
        </p:spPr>
        <p:txBody>
          <a:bodyPr vert="horz" lIns="91440" tIns="45720" rIns="91440" bIns="45720" rtlCol="0" anchor="ctr">
            <a:normAutofit fontScale="300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dirty="0"/>
              <a:t>Fiction</a:t>
            </a:r>
          </a:p>
        </p:txBody>
      </p:sp>
      <p:sp>
        <p:nvSpPr>
          <p:cNvPr id="7" name="Content Placeholder 2"/>
          <p:cNvSpPr txBox="1">
            <a:spLocks/>
          </p:cNvSpPr>
          <p:nvPr/>
        </p:nvSpPr>
        <p:spPr>
          <a:xfrm>
            <a:off x="6415217" y="947442"/>
            <a:ext cx="4814900" cy="523285"/>
          </a:xfrm>
          <a:prstGeom prst="rect">
            <a:avLst/>
          </a:prstGeom>
          <a:solidFill>
            <a:srgbClr val="5DD5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775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ctr"/>
            <a:r>
              <a:rPr lang="en-US" dirty="0"/>
              <a:t>Creative endeavors through a variety of methods.</a:t>
            </a:r>
          </a:p>
        </p:txBody>
      </p:sp>
      <p:sp>
        <p:nvSpPr>
          <p:cNvPr id="8" name="Content Placeholder 2"/>
          <p:cNvSpPr txBox="1">
            <a:spLocks/>
          </p:cNvSpPr>
          <p:nvPr/>
        </p:nvSpPr>
        <p:spPr>
          <a:xfrm>
            <a:off x="840376" y="2357202"/>
            <a:ext cx="4757235" cy="3199220"/>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ctr"/>
            <a:r>
              <a:rPr lang="en-US" dirty="0"/>
              <a:t>Description</a:t>
            </a:r>
          </a:p>
          <a:p>
            <a:pPr algn="ctr"/>
            <a:r>
              <a:rPr lang="en-US" dirty="0"/>
              <a:t>Narrative</a:t>
            </a:r>
          </a:p>
          <a:p>
            <a:pPr algn="ctr"/>
            <a:r>
              <a:rPr lang="en-US" dirty="0"/>
              <a:t>Cause and Effect</a:t>
            </a:r>
          </a:p>
          <a:p>
            <a:pPr algn="ctr"/>
            <a:r>
              <a:rPr lang="en-US" dirty="0"/>
              <a:t>Problem/Solution</a:t>
            </a:r>
          </a:p>
          <a:p>
            <a:pPr algn="ctr"/>
            <a:r>
              <a:rPr lang="en-US" dirty="0"/>
              <a:t>Process Analysis</a:t>
            </a:r>
          </a:p>
          <a:p>
            <a:pPr algn="ctr"/>
            <a:r>
              <a:rPr lang="en-US" dirty="0"/>
              <a:t>Definition</a:t>
            </a:r>
          </a:p>
          <a:p>
            <a:pPr algn="ctr"/>
            <a:r>
              <a:rPr lang="en-US" dirty="0"/>
              <a:t>Compare/contrast</a:t>
            </a:r>
          </a:p>
        </p:txBody>
      </p:sp>
      <p:pic>
        <p:nvPicPr>
          <p:cNvPr id="5122" name="Picture 2" descr="http://blog.accredited-online-colleges.com/wp-content/uploads/2010/03/Student-Wri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391" y="2175636"/>
            <a:ext cx="2628900" cy="3562351"/>
          </a:xfrm>
          <a:prstGeom prst="rect">
            <a:avLst/>
          </a:prstGeom>
          <a:noFill/>
          <a:ln w="57150">
            <a:solidFill>
              <a:srgbClr val="3399FF"/>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034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7BE49D-A34B-4F25-BC8C-CE9E2B37FA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Rectangle 11">
            <a:extLst>
              <a:ext uri="{FF2B5EF4-FFF2-40B4-BE49-F238E27FC236}">
                <a16:creationId xmlns:a16="http://schemas.microsoft.com/office/drawing/2014/main" id="{66DFDEE3-F2F4-48C9-8222-CA273412C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descr="A person and person in hardhats&#10;&#10;Description automatically generated">
            <a:extLst>
              <a:ext uri="{FF2B5EF4-FFF2-40B4-BE49-F238E27FC236}">
                <a16:creationId xmlns:a16="http://schemas.microsoft.com/office/drawing/2014/main" id="{CB2EFDA6-5581-B156-5CB2-67610B96D181}"/>
              </a:ext>
            </a:extLst>
          </p:cNvPr>
          <p:cNvPicPr>
            <a:picLocks noChangeAspect="1"/>
          </p:cNvPicPr>
          <p:nvPr/>
        </p:nvPicPr>
        <p:blipFill rotWithShape="1">
          <a:blip r:embed="rId4"/>
          <a:srcRect l="22817" r="18993" b="-1"/>
          <a:stretch/>
        </p:blipFill>
        <p:spPr>
          <a:xfrm>
            <a:off x="6327849" y="234347"/>
            <a:ext cx="5146360" cy="5903415"/>
          </a:xfrm>
          <a:prstGeom prst="rect">
            <a:avLst/>
          </a:prstGeom>
          <a:ln w="57150">
            <a:solidFill>
              <a:srgbClr val="FFFF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4" name="Freeform 9">
            <a:extLst>
              <a:ext uri="{FF2B5EF4-FFF2-40B4-BE49-F238E27FC236}">
                <a16:creationId xmlns:a16="http://schemas.microsoft.com/office/drawing/2014/main" id="{95A09B00-70D2-4998-8FA5-3A8ED576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6" name="Rectangle 15">
            <a:extLst>
              <a:ext uri="{FF2B5EF4-FFF2-40B4-BE49-F238E27FC236}">
                <a16:creationId xmlns:a16="http://schemas.microsoft.com/office/drawing/2014/main" id="{4B5FB9F9-CCF5-4072-83C3-3B45E1409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a:extLst>
              <a:ext uri="{FF2B5EF4-FFF2-40B4-BE49-F238E27FC236}">
                <a16:creationId xmlns:a16="http://schemas.microsoft.com/office/drawing/2014/main" id="{0116D8A5-6D2B-CDB2-D907-7234C776A658}"/>
              </a:ext>
            </a:extLst>
          </p:cNvPr>
          <p:cNvSpPr>
            <a:spLocks noGrp="1"/>
          </p:cNvSpPr>
          <p:nvPr>
            <p:ph type="title"/>
          </p:nvPr>
        </p:nvSpPr>
        <p:spPr>
          <a:xfrm>
            <a:off x="1650112" y="883023"/>
            <a:ext cx="3737918" cy="1151965"/>
          </a:xfrm>
          <a:solidFill>
            <a:srgbClr val="FFFF00"/>
          </a:solidFill>
          <a:ln w="57150">
            <a:solidFill>
              <a:srgbClr val="3399FF"/>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pPr algn="ctr"/>
            <a:r>
              <a:rPr lang="en-US" dirty="0"/>
              <a:t>Description</a:t>
            </a:r>
          </a:p>
        </p:txBody>
      </p:sp>
      <p:sp>
        <p:nvSpPr>
          <p:cNvPr id="7" name="Content Placeholder 2">
            <a:extLst>
              <a:ext uri="{FF2B5EF4-FFF2-40B4-BE49-F238E27FC236}">
                <a16:creationId xmlns:a16="http://schemas.microsoft.com/office/drawing/2014/main" id="{5D71A041-C95E-375A-B9CE-D3C7119DE3C4}"/>
              </a:ext>
            </a:extLst>
          </p:cNvPr>
          <p:cNvSpPr>
            <a:spLocks noGrp="1"/>
          </p:cNvSpPr>
          <p:nvPr>
            <p:ph sz="quarter" idx="13"/>
          </p:nvPr>
        </p:nvSpPr>
        <p:spPr>
          <a:xfrm>
            <a:off x="1632423" y="2286544"/>
            <a:ext cx="3737919" cy="3311189"/>
          </a:xfrm>
          <a:solidFill>
            <a:srgbClr val="00B0F0"/>
          </a:solidFill>
          <a:ln w="57150">
            <a:solidFill>
              <a:srgbClr val="FFFF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t>Used commonly by nature and environmental writers, description relies on </a:t>
            </a:r>
            <a:r>
              <a:rPr lang="en-US" dirty="0">
                <a:solidFill>
                  <a:srgbClr val="FF0000"/>
                </a:solidFill>
                <a:effectLst>
                  <a:outerShdw blurRad="38100" dist="38100" dir="2700000" algn="tl">
                    <a:srgbClr val="000000">
                      <a:alpha val="43137"/>
                    </a:srgbClr>
                  </a:outerShdw>
                </a:effectLst>
              </a:rPr>
              <a:t>imagery</a:t>
            </a:r>
            <a:r>
              <a:rPr lang="en-US" dirty="0"/>
              <a:t> and </a:t>
            </a:r>
            <a:r>
              <a:rPr lang="en-US" dirty="0">
                <a:solidFill>
                  <a:srgbClr val="FF0000"/>
                </a:solidFill>
                <a:effectLst>
                  <a:outerShdw blurRad="38100" dist="38100" dir="2700000" algn="tl">
                    <a:srgbClr val="000000">
                      <a:alpha val="43137"/>
                    </a:srgbClr>
                  </a:outerShdw>
                </a:effectLst>
              </a:rPr>
              <a:t>colorful diction </a:t>
            </a:r>
            <a:r>
              <a:rPr lang="en-US" dirty="0"/>
              <a:t>to get the reader to </a:t>
            </a:r>
            <a:r>
              <a:rPr lang="en-US" b="1" dirty="0">
                <a:solidFill>
                  <a:srgbClr val="FFC000"/>
                </a:solidFill>
                <a:effectLst>
                  <a:outerShdw blurRad="38100" dist="38100" dir="2700000" algn="tl">
                    <a:srgbClr val="000000">
                      <a:alpha val="43137"/>
                    </a:srgbClr>
                  </a:outerShdw>
                </a:effectLst>
              </a:rPr>
              <a:t>“see” </a:t>
            </a:r>
            <a:r>
              <a:rPr lang="en-US" dirty="0"/>
              <a:t>the subject. </a:t>
            </a:r>
          </a:p>
        </p:txBody>
      </p:sp>
    </p:spTree>
    <p:extLst>
      <p:ext uri="{BB962C8B-B14F-4D97-AF65-F5344CB8AC3E}">
        <p14:creationId xmlns:p14="http://schemas.microsoft.com/office/powerpoint/2010/main" val="3909398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noGrp="1"/>
          </p:cNvSpPr>
          <p:nvPr>
            <p:ph sz="quarter" idx="13"/>
          </p:nvPr>
        </p:nvSpPr>
        <p:spPr>
          <a:xfrm>
            <a:off x="385120" y="2582136"/>
            <a:ext cx="5414318" cy="3439723"/>
          </a:xfrm>
          <a:prstGeom prst="rect">
            <a:avLst/>
          </a:prstGeom>
          <a:solidFill>
            <a:schemeClr val="accent1">
              <a:lumMod val="60000"/>
              <a:lumOff val="40000"/>
            </a:schemeClr>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85000" lnSpcReduction="1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ctr"/>
            <a:r>
              <a:rPr lang="en-US" sz="1800" u="sng" dirty="0">
                <a:solidFill>
                  <a:schemeClr val="bg1"/>
                </a:solidFill>
                <a:effectLst>
                  <a:outerShdw blurRad="38100" dist="38100" dir="2700000" algn="tl">
                    <a:srgbClr val="000000">
                      <a:alpha val="43137"/>
                    </a:srgbClr>
                  </a:outerShdw>
                </a:effectLst>
                <a:latin typeface="+mj-lt"/>
                <a:ea typeface="Batang" panose="02030600000101010101" pitchFamily="18" charset="-127"/>
              </a:rPr>
              <a:t>Autobiographies</a:t>
            </a:r>
            <a:r>
              <a:rPr lang="en-US" sz="1800" b="1" dirty="0">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a:t>
            </a:r>
          </a:p>
          <a:p>
            <a:pPr algn="ctr"/>
            <a:r>
              <a:rPr lang="en-US" sz="1800" b="1" dirty="0">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Focus on the trajectory of an entire life</a:t>
            </a:r>
          </a:p>
          <a:p>
            <a:pPr algn="ctr"/>
            <a:r>
              <a:rPr lang="en-US" sz="1800" b="1" dirty="0">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Start at the beginning and progresses chronologically to the end</a:t>
            </a:r>
          </a:p>
          <a:p>
            <a:pPr algn="ctr"/>
            <a:r>
              <a:rPr lang="en-US" sz="1800" b="1" dirty="0">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Feel more like a historical document; tons of fact-checking and very specific dates/information</a:t>
            </a:r>
          </a:p>
          <a:p>
            <a:pPr algn="ctr"/>
            <a:r>
              <a:rPr lang="en-US" sz="1800" b="1" dirty="0">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Strive for factual, historical truths</a:t>
            </a:r>
          </a:p>
          <a:p>
            <a:pPr algn="ctr"/>
            <a:r>
              <a:rPr lang="en-US" sz="1800" b="1" dirty="0">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Typically is written by famous people</a:t>
            </a:r>
          </a:p>
          <a:p>
            <a:pPr algn="ctr"/>
            <a:r>
              <a:rPr lang="en-US" sz="1800" b="1" dirty="0">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May read less like a novel (than memoirs)</a:t>
            </a:r>
          </a:p>
        </p:txBody>
      </p:sp>
      <p:sp>
        <p:nvSpPr>
          <p:cNvPr id="5" name="Content Placeholder 2"/>
          <p:cNvSpPr txBox="1">
            <a:spLocks/>
          </p:cNvSpPr>
          <p:nvPr/>
        </p:nvSpPr>
        <p:spPr>
          <a:xfrm>
            <a:off x="385120" y="773630"/>
            <a:ext cx="5414318" cy="1637936"/>
          </a:xfrm>
          <a:prstGeom prst="rect">
            <a:avLst/>
          </a:prstGeom>
          <a:solidFill>
            <a:schemeClr val="bg1"/>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925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ctr"/>
            <a:r>
              <a:rPr lang="en-US" sz="1800" dirty="0">
                <a:latin typeface="Berlin Sans FB Demi" panose="020E0802020502020306" pitchFamily="34" charset="0"/>
              </a:rPr>
              <a:t>The writer will explore a topic using the framework of a story, perhaps a look at one person’s life as a model or example of the main subject. Examples of this are: autobiographies, biographies, memoirs.</a:t>
            </a:r>
          </a:p>
        </p:txBody>
      </p:sp>
      <p:sp>
        <p:nvSpPr>
          <p:cNvPr id="6" name="Content Placeholder 2"/>
          <p:cNvSpPr txBox="1">
            <a:spLocks/>
          </p:cNvSpPr>
          <p:nvPr/>
        </p:nvSpPr>
        <p:spPr>
          <a:xfrm>
            <a:off x="6056872" y="263182"/>
            <a:ext cx="5414318" cy="4432385"/>
          </a:xfrm>
          <a:prstGeom prst="rect">
            <a:avLst/>
          </a:prstGeom>
          <a:solidFill>
            <a:srgbClr val="FFC000"/>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lnSpcReduction="1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ctr"/>
            <a:r>
              <a:rPr lang="en-US" sz="1600" u="sng" dirty="0"/>
              <a:t>Memoirs</a:t>
            </a:r>
            <a:r>
              <a:rPr lang="en-US" sz="1600" dirty="0"/>
              <a:t> -  </a:t>
            </a:r>
          </a:p>
          <a:p>
            <a:pPr algn="ctr"/>
            <a:r>
              <a:rPr lang="en-US" sz="1600" b="1" dirty="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A personal narrative that reflects upon one’s own life experiences. </a:t>
            </a:r>
          </a:p>
          <a:p>
            <a:pPr algn="ctr"/>
            <a:r>
              <a:rPr lang="en-US" sz="1600" b="1" dirty="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Focus on a key aspect, theme, event, or choice in a life</a:t>
            </a:r>
          </a:p>
          <a:p>
            <a:pPr algn="ctr"/>
            <a:r>
              <a:rPr lang="en-US" sz="1600" b="1" dirty="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Start anywhere and can deftly move around in time and place. Less chronological and encompassing that a typical autobiography.</a:t>
            </a:r>
          </a:p>
          <a:p>
            <a:pPr algn="ctr"/>
            <a:r>
              <a:rPr lang="en-US" sz="1600" b="1" dirty="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Feel more personal; less intense fact-checking</a:t>
            </a:r>
          </a:p>
          <a:p>
            <a:pPr algn="ctr"/>
            <a:r>
              <a:rPr lang="en-US" sz="1600" b="1" dirty="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Strive for emotional truths</a:t>
            </a:r>
          </a:p>
          <a:p>
            <a:pPr algn="ctr"/>
            <a:r>
              <a:rPr lang="en-US" sz="1600" b="1" dirty="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Can be written by anyone</a:t>
            </a:r>
          </a:p>
        </p:txBody>
      </p:sp>
      <p:sp>
        <p:nvSpPr>
          <p:cNvPr id="7" name="Content Placeholder 2"/>
          <p:cNvSpPr txBox="1">
            <a:spLocks/>
          </p:cNvSpPr>
          <p:nvPr/>
        </p:nvSpPr>
        <p:spPr>
          <a:xfrm>
            <a:off x="5933305" y="4852086"/>
            <a:ext cx="5414318" cy="1169773"/>
          </a:xfrm>
          <a:prstGeom prst="rect">
            <a:avLst/>
          </a:prstGeom>
          <a:solidFill>
            <a:schemeClr val="bg1"/>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ctr"/>
            <a:r>
              <a:rPr lang="en-US" sz="1800" b="1" u="sng" dirty="0">
                <a:latin typeface="+mj-lt"/>
                <a:ea typeface="Batang" panose="02030600000101010101" pitchFamily="18" charset="-127"/>
              </a:rPr>
              <a:t>Biography</a:t>
            </a:r>
            <a:r>
              <a:rPr lang="en-US" sz="1800" b="1" dirty="0">
                <a:latin typeface="Batang" panose="02030600000101010101" pitchFamily="18" charset="-127"/>
                <a:ea typeface="Batang" panose="02030600000101010101" pitchFamily="18" charset="-127"/>
              </a:rPr>
              <a:t> –</a:t>
            </a:r>
          </a:p>
          <a:p>
            <a:pPr algn="ctr"/>
            <a:r>
              <a:rPr lang="en-US" sz="1800" b="1" dirty="0">
                <a:latin typeface="Batang" panose="02030600000101010101" pitchFamily="18" charset="-127"/>
                <a:ea typeface="Batang" panose="02030600000101010101" pitchFamily="18" charset="-127"/>
              </a:rPr>
              <a:t>A third-person account of another’s life.</a:t>
            </a:r>
          </a:p>
        </p:txBody>
      </p:sp>
      <p:sp>
        <p:nvSpPr>
          <p:cNvPr id="8" name="Title 1"/>
          <p:cNvSpPr txBox="1">
            <a:spLocks/>
          </p:cNvSpPr>
          <p:nvPr/>
        </p:nvSpPr>
        <p:spPr>
          <a:xfrm>
            <a:off x="3622591" y="235023"/>
            <a:ext cx="3737918" cy="352168"/>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450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dirty="0"/>
              <a:t>Narrative</a:t>
            </a:r>
          </a:p>
        </p:txBody>
      </p:sp>
    </p:spTree>
    <p:extLst>
      <p:ext uri="{BB962C8B-B14F-4D97-AF65-F5344CB8AC3E}">
        <p14:creationId xmlns:p14="http://schemas.microsoft.com/office/powerpoint/2010/main" val="1267164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B60E9D-A13C-4AD9-78AB-A1DCFBE1142E}"/>
              </a:ext>
            </a:extLst>
          </p:cNvPr>
          <p:cNvPicPr>
            <a:picLocks noChangeAspect="1"/>
          </p:cNvPicPr>
          <p:nvPr/>
        </p:nvPicPr>
        <p:blipFill rotWithShape="1">
          <a:blip r:embed="rId3"/>
          <a:srcRect l="10343" r="22767" b="-1"/>
          <a:stretch/>
        </p:blipFill>
        <p:spPr>
          <a:xfrm>
            <a:off x="422155" y="406169"/>
            <a:ext cx="5312664" cy="5301586"/>
          </a:xfrm>
          <a:prstGeom prst="rect">
            <a:avLst/>
          </a:prstGeom>
          <a:ln w="57150" cmpd="thinThick">
            <a:solidFill>
              <a:srgbClr val="FFFF00"/>
            </a:solidFill>
            <a:miter lim="800000"/>
          </a:ln>
        </p:spPr>
      </p:pic>
      <p:sp>
        <p:nvSpPr>
          <p:cNvPr id="6" name="Content Placeholder 2">
            <a:extLst>
              <a:ext uri="{FF2B5EF4-FFF2-40B4-BE49-F238E27FC236}">
                <a16:creationId xmlns:a16="http://schemas.microsoft.com/office/drawing/2014/main" id="{5E8AEB5E-8875-5C12-F5A2-9C9D93803F93}"/>
              </a:ext>
            </a:extLst>
          </p:cNvPr>
          <p:cNvSpPr txBox="1">
            <a:spLocks noGrp="1"/>
          </p:cNvSpPr>
          <p:nvPr>
            <p:ph sz="quarter" idx="13"/>
          </p:nvPr>
        </p:nvSpPr>
        <p:spPr>
          <a:xfrm>
            <a:off x="5987820" y="3056962"/>
            <a:ext cx="5414318" cy="2380735"/>
          </a:xfrm>
          <a:prstGeom prst="rect">
            <a:avLst/>
          </a:prstGeom>
          <a:solidFill>
            <a:srgbClr val="66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ctr"/>
            <a:r>
              <a:rPr lang="en-US" sz="1800" u="sng" dirty="0">
                <a:solidFill>
                  <a:schemeClr val="bg1"/>
                </a:solidFill>
                <a:effectLst>
                  <a:outerShdw blurRad="38100" dist="38100" dir="2700000" algn="tl">
                    <a:srgbClr val="000000">
                      <a:alpha val="43137"/>
                    </a:srgbClr>
                  </a:outerShdw>
                </a:effectLst>
                <a:latin typeface="+mj-lt"/>
                <a:ea typeface="Batang" panose="02030600000101010101" pitchFamily="18" charset="-127"/>
              </a:rPr>
              <a:t>Look  for a problem or a current issue and the writer’s theories about the underlying causes. </a:t>
            </a:r>
          </a:p>
          <a:p>
            <a:pPr algn="ctr"/>
            <a:r>
              <a:rPr lang="en-US" sz="1800" b="1" dirty="0">
                <a:solidFill>
                  <a:srgbClr val="FFFF00"/>
                </a:solidFill>
                <a:effectLst>
                  <a:outerShdw blurRad="38100" dist="38100" dir="2700000" algn="tl">
                    <a:srgbClr val="000000">
                      <a:alpha val="43137"/>
                    </a:srgbClr>
                  </a:outerShdw>
                </a:effectLst>
                <a:latin typeface="+mj-lt"/>
                <a:ea typeface="Batang" panose="02030600000101010101" pitchFamily="18" charset="-127"/>
              </a:rPr>
              <a:t>You will probably be asked to defend, challenge, or qualify.</a:t>
            </a:r>
            <a:endParaRPr lang="en-US" sz="1800" b="1" dirty="0">
              <a:solidFill>
                <a:srgbClr val="FFFF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
        <p:nvSpPr>
          <p:cNvPr id="7" name="Title 1">
            <a:extLst>
              <a:ext uri="{FF2B5EF4-FFF2-40B4-BE49-F238E27FC236}">
                <a16:creationId xmlns:a16="http://schemas.microsoft.com/office/drawing/2014/main" id="{3B2153A5-13F9-B509-58FC-B04AFDE2BB91}"/>
              </a:ext>
            </a:extLst>
          </p:cNvPr>
          <p:cNvSpPr txBox="1">
            <a:spLocks/>
          </p:cNvSpPr>
          <p:nvPr/>
        </p:nvSpPr>
        <p:spPr>
          <a:xfrm>
            <a:off x="6745700" y="179294"/>
            <a:ext cx="3737918" cy="484094"/>
          </a:xfrm>
          <a:prstGeom prst="rect">
            <a:avLst/>
          </a:prstGeom>
          <a:solidFill>
            <a:srgbClr val="FFFF00"/>
          </a:soli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n-US" sz="2800" dirty="0"/>
              <a:t>Cause and Effect</a:t>
            </a:r>
          </a:p>
        </p:txBody>
      </p:sp>
      <p:sp>
        <p:nvSpPr>
          <p:cNvPr id="8" name="Content Placeholder 2">
            <a:extLst>
              <a:ext uri="{FF2B5EF4-FFF2-40B4-BE49-F238E27FC236}">
                <a16:creationId xmlns:a16="http://schemas.microsoft.com/office/drawing/2014/main" id="{31FA6236-CF18-18EB-7A5F-0A852581901D}"/>
              </a:ext>
            </a:extLst>
          </p:cNvPr>
          <p:cNvSpPr txBox="1">
            <a:spLocks/>
          </p:cNvSpPr>
          <p:nvPr/>
        </p:nvSpPr>
        <p:spPr>
          <a:xfrm>
            <a:off x="5987820" y="812153"/>
            <a:ext cx="5414318" cy="1909116"/>
          </a:xfrm>
          <a:prstGeom prst="rect">
            <a:avLst/>
          </a:prstGeom>
          <a:solidFill>
            <a:srgbClr val="FFC000"/>
          </a:solidFill>
          <a:ln w="38100">
            <a:solidFill>
              <a:srgbClr val="66FFFF"/>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ctr"/>
            <a:r>
              <a:rPr lang="en-US" sz="1800" i="1" dirty="0">
                <a:solidFill>
                  <a:schemeClr val="bg1"/>
                </a:solidFill>
                <a:effectLst>
                  <a:outerShdw blurRad="38100" dist="38100" dir="2700000" algn="tl">
                    <a:srgbClr val="000000">
                      <a:alpha val="43137"/>
                    </a:srgbClr>
                  </a:outerShdw>
                </a:effectLst>
                <a:latin typeface="+mj-lt"/>
                <a:ea typeface="Batang" panose="02030600000101010101" pitchFamily="18" charset="-127"/>
              </a:rPr>
              <a:t>Show why something happens, the series of events leading to or causing a concluding event.</a:t>
            </a:r>
            <a:endParaRPr lang="en-US" sz="1800" b="1" i="1" dirty="0">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90928102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Main Event</Template>
  <TotalTime>2773</TotalTime>
  <Words>1342</Words>
  <Application>Microsoft Office PowerPoint</Application>
  <PresentationFormat>Widescreen</PresentationFormat>
  <Paragraphs>103</Paragraphs>
  <Slides>16</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16</vt:i4>
      </vt:variant>
    </vt:vector>
  </HeadingPairs>
  <TitlesOfParts>
    <vt:vector size="32" baseType="lpstr">
      <vt:lpstr>Batang</vt:lpstr>
      <vt:lpstr>Abadi Extra Light</vt:lpstr>
      <vt:lpstr>ADLaM Display</vt:lpstr>
      <vt:lpstr>Amasis MT Pro Black</vt:lpstr>
      <vt:lpstr>Arial</vt:lpstr>
      <vt:lpstr>Baskerville Old Face</vt:lpstr>
      <vt:lpstr>Berlin Sans FB Demi</vt:lpstr>
      <vt:lpstr>Bernard MT Condensed</vt:lpstr>
      <vt:lpstr>Californian FB</vt:lpstr>
      <vt:lpstr>Colonna MT</vt:lpstr>
      <vt:lpstr>Ebrima</vt:lpstr>
      <vt:lpstr>Impact</vt:lpstr>
      <vt:lpstr>Niagara Solid</vt:lpstr>
      <vt:lpstr>Rockwell Nova Cond Light</vt:lpstr>
      <vt:lpstr>Tahoma</vt:lpstr>
      <vt:lpstr>Main Event</vt:lpstr>
      <vt:lpstr>Types (Genres) of Essays</vt:lpstr>
      <vt:lpstr>Analogy </vt:lpstr>
      <vt:lpstr>Classification</vt:lpstr>
      <vt:lpstr>Definition</vt:lpstr>
      <vt:lpstr>Exemplification</vt:lpstr>
      <vt:lpstr>Expository</vt:lpstr>
      <vt:lpstr>Description</vt:lpstr>
      <vt:lpstr>PowerPoint Presentation</vt:lpstr>
      <vt:lpstr>PowerPoint Presentation</vt:lpstr>
      <vt:lpstr>PowerPoint Presentation</vt:lpstr>
      <vt:lpstr>PowerPoint Presentation</vt:lpstr>
      <vt:lpstr>PowerPoint Presentation</vt:lpstr>
      <vt:lpstr>PowerPoint Presentation</vt:lpstr>
      <vt:lpstr>Synthesis</vt:lpstr>
      <vt:lpstr>PowerPoint Presentation</vt:lpstr>
      <vt:lpstr>Purpose of Essays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Types of Essays</dc:title>
  <dc:creator>Owner</dc:creator>
  <cp:lastModifiedBy>Richard Williams</cp:lastModifiedBy>
  <cp:revision>32</cp:revision>
  <dcterms:created xsi:type="dcterms:W3CDTF">2015-06-27T21:57:20Z</dcterms:created>
  <dcterms:modified xsi:type="dcterms:W3CDTF">2023-10-29T17:55:09Z</dcterms:modified>
</cp:coreProperties>
</file>