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649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22EDC-665C-B660-294D-F6776D016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1F5CC-B102-186D-005D-125328B20B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A0512-46AF-4EF0-80CF-8FF72DB9A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757BF-58A3-48D6-AAB6-68E7D9C1669B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F51D8-DA09-3166-9C6A-54595DB2F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550D2-2DEE-F371-5E92-C46AEE5B8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720E-224C-4B27-BB58-B438D00F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82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62D5F-22F0-BC9A-A959-FE09BEFDB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6FF119-AE9B-1DBD-0465-5B5D8A51A2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7622C-B3D2-13C5-18A2-8B83A8AEA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757BF-58A3-48D6-AAB6-68E7D9C1669B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0DDA1-C00F-6E22-E158-B42AC4D8F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3F937-69CC-909E-8B03-8EFD67BB9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720E-224C-4B27-BB58-B438D00F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97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68F8BA-03DD-3026-6F28-F07447FA80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B1A13C-E6FE-E9C1-2E33-9E732B723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8090C-9003-5B86-FAF2-B057A7620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757BF-58A3-48D6-AAB6-68E7D9C1669B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0E800-ABD8-8582-90C2-E33814628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8739D-DE28-9DFF-60E5-EEEA38DC8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720E-224C-4B27-BB58-B438D00F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96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0A2B4-4AAD-2EDB-BCBC-929831FE2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C5C06-4318-497F-C735-FE06A1ED6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42391-251F-9191-C14B-F35B826FF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757BF-58A3-48D6-AAB6-68E7D9C1669B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2BEA3-FDFF-16A7-A1A0-A296DF19D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6E27D-EE78-3301-27F5-BAC44228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720E-224C-4B27-BB58-B438D00F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20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46D6D-FEDE-3961-1CA2-70A6F34D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81F92-59AD-48DC-5162-A909CFF9B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26AE1-844D-A5A2-93D2-75D188BD8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757BF-58A3-48D6-AAB6-68E7D9C1669B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F0C0E-14EE-738C-2676-99F1F6E3B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920B8-AF36-C428-4A95-DBFA147B3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720E-224C-4B27-BB58-B438D00F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24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E5D94-224A-FAAE-2582-233D44363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861F1-E113-2856-EFEA-B4640F6D62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C3446-C75A-D2EF-24A8-657FFB811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28CB45-4C65-DB4F-4856-35A4DF085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757BF-58A3-48D6-AAB6-68E7D9C1669B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131104-A2CB-0D27-DE96-0CBB05673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80C261-EBE3-F531-9BBB-318DE6B8B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720E-224C-4B27-BB58-B438D00F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72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F94B1-717A-C221-BB49-C37C6DE30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7057DC-81A2-1EFD-BCDA-6A8346CFE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46F56C-B1AC-1766-66AF-7CEE2DD04F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4A3388-DCFD-0730-CED8-548F06BA84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78994D-E3F1-F231-99B1-BE5A6BF3D7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5EEAC2-DB72-1DBC-4C74-9A9E565D2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757BF-58A3-48D6-AAB6-68E7D9C1669B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AC3C88-74C4-DB0F-C0EB-0E7C216DA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9BF1F3-9090-CABD-1C78-4D85919B0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720E-224C-4B27-BB58-B438D00F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95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F15DC-C7E0-B381-CAF5-7F955E163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A4F6B1-6466-38E9-EA7F-3EF690A7B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757BF-58A3-48D6-AAB6-68E7D9C1669B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44223-F59A-A015-8217-2346A09E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FDB868-D00E-DAD6-134A-AAEAC6C3B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720E-224C-4B27-BB58-B438D00F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63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249320-A8DA-34DD-B43C-11CB67F81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757BF-58A3-48D6-AAB6-68E7D9C1669B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60DD1C-4969-9EA3-E23B-C3945E6E9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926DF-0C40-AD79-CABC-5CA5DDF1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720E-224C-4B27-BB58-B438D00F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58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57E5B-14B5-DCED-BF7C-D33F073AB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C8C2E-875A-50D7-7D75-BB4EA397E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A0C863-0702-20E6-6897-78F5D8264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CA4F9-9322-9C33-BF9D-E7005A103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757BF-58A3-48D6-AAB6-68E7D9C1669B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1373B5-A826-01EC-1083-68BCE941B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1FB34-4034-4C78-7F02-BF4F71BC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720E-224C-4B27-BB58-B438D00F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45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473BB-CA0E-8C26-825C-73CD39F0A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0F0F44-5755-0961-57E7-58E8E5CA62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665FC0-5EAE-D26D-B27A-FE9320C56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8961F7-DACA-8DEB-20C4-E1F130630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757BF-58A3-48D6-AAB6-68E7D9C1669B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D25DB-1B01-FD72-3DDE-1783139F1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891B5-0AB6-DC2D-999C-1FAEF533F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720E-224C-4B27-BB58-B438D00F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50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92A675-EB9D-5D21-DCE5-96F65149F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05290-925B-7124-0F82-289791C93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0DBF3-758B-9C5E-E258-04782E49C2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757BF-58A3-48D6-AAB6-68E7D9C1669B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A549F-A3B2-FBE2-86F3-90FCD25FF0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8CE84-2AAB-8655-6B3C-F665F8A51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4720E-224C-4B27-BB58-B438D00F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5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with curly hair holding a cup&#10;&#10;Description automatically generated">
            <a:extLst>
              <a:ext uri="{FF2B5EF4-FFF2-40B4-BE49-F238E27FC236}">
                <a16:creationId xmlns:a16="http://schemas.microsoft.com/office/drawing/2014/main" id="{19C54CD7-F853-6CD2-0A70-B601F2F2E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355" b="431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D7EEA76-FF28-5763-749E-89E922D3EA77}"/>
              </a:ext>
            </a:extLst>
          </p:cNvPr>
          <p:cNvSpPr txBox="1">
            <a:spLocks/>
          </p:cNvSpPr>
          <p:nvPr/>
        </p:nvSpPr>
        <p:spPr>
          <a:xfrm>
            <a:off x="502920" y="4983480"/>
            <a:ext cx="5059680" cy="1051560"/>
          </a:xfrm>
          <a:prstGeom prst="rect">
            <a:avLst/>
          </a:prstGeom>
          <a:solidFill>
            <a:srgbClr val="604878"/>
          </a:solidFill>
          <a:ln w="38100" cap="flat" cmpd="sng" algn="ctr">
            <a:solidFill>
              <a:srgbClr val="00B0F0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l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Amasis MT Pro Black" panose="02040A04050005020304" pitchFamily="18" charset="0"/>
              </a:rPr>
              <a:t>Claims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Amasis MT Pro Black" panose="02040A040500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DFBC95C-B37C-9533-4477-1D142F356F4A}"/>
              </a:ext>
            </a:extLst>
          </p:cNvPr>
          <p:cNvSpPr txBox="1">
            <a:spLocks/>
          </p:cNvSpPr>
          <p:nvPr/>
        </p:nvSpPr>
        <p:spPr>
          <a:xfrm>
            <a:off x="8122023" y="3429000"/>
            <a:ext cx="3668896" cy="3035091"/>
          </a:xfrm>
          <a:prstGeom prst="rect">
            <a:avLst/>
          </a:prstGeom>
        </p:spPr>
        <p:txBody>
          <a:bodyPr vert="horz" lIns="182880" tIns="91440">
            <a:normAutofit fontScale="92500" lnSpcReduction="20000"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65176" marR="0" lvl="0" indent="-265176" algn="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rgbClr val="F07F09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A claim is what you are trying to prove. It is your proposition or thesis. </a:t>
            </a:r>
          </a:p>
          <a:p>
            <a:pPr marL="265176" marR="0" lvl="0" indent="-265176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rgbClr val="F07F09"/>
              </a:buClr>
              <a:buSzPct val="80000"/>
              <a:buFont typeface="Wingdings 2"/>
              <a:buChar char="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  <a:p>
            <a:pPr marL="265176" marR="0" lvl="0" indent="-265176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rgbClr val="F07F09"/>
              </a:buClr>
              <a:buSzPct val="80000"/>
              <a:buFont typeface="Wingdings 2"/>
              <a:buChar char="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  <a:p>
            <a:pPr marL="265176" marR="0" lvl="0" indent="-265176" algn="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rgbClr val="F07F09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There are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 kinds:</a:t>
            </a:r>
          </a:p>
          <a:p>
            <a:pPr marL="274320" marR="0" lvl="1" indent="0" algn="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rgbClr val="F07F09"/>
              </a:buClr>
              <a:buSzPct val="100000"/>
              <a:buFont typeface="Verdana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		_ Claim of Fact</a:t>
            </a:r>
          </a:p>
          <a:p>
            <a:pPr marL="274320" marR="0" lvl="1" indent="0" algn="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rgbClr val="F07F09"/>
              </a:buClr>
              <a:buSzPct val="100000"/>
              <a:buFont typeface="Verdana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		_ Claim of Value</a:t>
            </a:r>
          </a:p>
          <a:p>
            <a:pPr marL="274320" marR="0" lvl="1" indent="0" algn="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rgbClr val="F07F09"/>
              </a:buClr>
              <a:buSzPct val="100000"/>
              <a:buFont typeface="Verdana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		_ Claim of Policy</a:t>
            </a:r>
          </a:p>
        </p:txBody>
      </p:sp>
    </p:spTree>
    <p:extLst>
      <p:ext uri="{BB962C8B-B14F-4D97-AF65-F5344CB8AC3E}">
        <p14:creationId xmlns:p14="http://schemas.microsoft.com/office/powerpoint/2010/main" val="3728216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wearing headphones looking at a computer screen&#10;&#10;Description automatically generated">
            <a:extLst>
              <a:ext uri="{FF2B5EF4-FFF2-40B4-BE49-F238E27FC236}">
                <a16:creationId xmlns:a16="http://schemas.microsoft.com/office/drawing/2014/main" id="{CD6EF9B3-49FB-E54C-E83D-EA19C5D885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C48DCB7-294A-059B-D284-C3DD3C99E530}"/>
              </a:ext>
            </a:extLst>
          </p:cNvPr>
          <p:cNvSpPr txBox="1">
            <a:spLocks/>
          </p:cNvSpPr>
          <p:nvPr/>
        </p:nvSpPr>
        <p:spPr>
          <a:xfrm rot="21348720">
            <a:off x="1241225" y="5344926"/>
            <a:ext cx="4343788" cy="1051560"/>
          </a:xfrm>
          <a:prstGeom prst="rect">
            <a:avLst/>
          </a:prstGeom>
          <a:solidFill>
            <a:srgbClr val="9F2936">
              <a:lumMod val="40000"/>
              <a:lumOff val="60000"/>
            </a:srgbClr>
          </a:solidFill>
          <a:ln w="57150"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stellar" panose="020A0402060406010301" pitchFamily="18" charset="0"/>
                <a:ea typeface="+mj-ea"/>
                <a:cs typeface="+mj-cs"/>
              </a:rPr>
              <a:t>Claim of FACT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CB58087-EA4F-C42D-C794-6221F0D2E3C9}"/>
              </a:ext>
            </a:extLst>
          </p:cNvPr>
          <p:cNvSpPr txBox="1">
            <a:spLocks/>
          </p:cNvSpPr>
          <p:nvPr/>
        </p:nvSpPr>
        <p:spPr>
          <a:xfrm>
            <a:off x="404099" y="412018"/>
            <a:ext cx="5741998" cy="1368552"/>
          </a:xfrm>
          <a:prstGeom prst="rect">
            <a:avLst/>
          </a:prstGeom>
          <a:solidFill>
            <a:sysClr val="windowText" lastClr="000000"/>
          </a:solidFill>
          <a:ln w="28575">
            <a:solidFill>
              <a:srgbClr val="00B0F0"/>
            </a:solidFill>
          </a:ln>
        </p:spPr>
        <p:txBody>
          <a:bodyPr vert="horz" lIns="182880" tIns="91440">
            <a:normAutofit fontScale="85000" lnSpcReduction="20000"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65176" marR="0" lvl="0" indent="-265176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rgbClr val="F07F09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When you make a </a:t>
            </a: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claim of fact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you are stating something is true and you want the audience to believe you.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2E985D2-8C9D-6B24-547B-3FD45EE45390}"/>
              </a:ext>
            </a:extLst>
          </p:cNvPr>
          <p:cNvSpPr txBox="1">
            <a:spLocks/>
          </p:cNvSpPr>
          <p:nvPr/>
        </p:nvSpPr>
        <p:spPr>
          <a:xfrm>
            <a:off x="404098" y="1898411"/>
            <a:ext cx="5741998" cy="2209800"/>
          </a:xfrm>
          <a:prstGeom prst="rect">
            <a:avLst/>
          </a:prstGeom>
          <a:solidFill>
            <a:srgbClr val="323232">
              <a:lumMod val="40000"/>
              <a:lumOff val="60000"/>
            </a:srgbClr>
          </a:solidFill>
          <a:ln w="57150">
            <a:solidFill>
              <a:srgbClr val="F07F09"/>
            </a:solidFill>
          </a:ln>
        </p:spPr>
        <p:txBody>
          <a:bodyPr vert="horz">
            <a:normAutofit fontScale="77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7F09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Things about </a:t>
            </a:r>
            <a:r>
              <a:rPr kumimoji="0" lang="en-US" sz="27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FACTS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7F09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7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a statement that can be verified in a variety of ways:  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7F09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published in credible references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7F09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can be known by experience or observation,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7F09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measurable or quantifiable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389B18-3A0C-7F4D-3C9A-53F622F88413}"/>
              </a:ext>
            </a:extLst>
          </p:cNvPr>
          <p:cNvSpPr txBox="1">
            <a:spLocks/>
          </p:cNvSpPr>
          <p:nvPr/>
        </p:nvSpPr>
        <p:spPr>
          <a:xfrm>
            <a:off x="404099" y="4226052"/>
            <a:ext cx="5741998" cy="1368552"/>
          </a:xfrm>
          <a:prstGeom prst="rect">
            <a:avLst/>
          </a:prstGeom>
          <a:solidFill>
            <a:sysClr val="windowText" lastClr="000000"/>
          </a:solidFill>
          <a:ln w="28575">
            <a:solidFill>
              <a:srgbClr val="00B0F0"/>
            </a:solidFill>
          </a:ln>
        </p:spPr>
        <p:txBody>
          <a:bodyPr vert="horz">
            <a:normAutofit fontScale="700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7F09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Facts can change over time.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7F09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Facts may be true, but are not always true.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7F09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Facts can be qualified (not always) using words like “generally,” “probably,” “seemingly,” or “typically.” </a:t>
            </a:r>
          </a:p>
        </p:txBody>
      </p:sp>
    </p:spTree>
    <p:extLst>
      <p:ext uri="{BB962C8B-B14F-4D97-AF65-F5344CB8AC3E}">
        <p14:creationId xmlns:p14="http://schemas.microsoft.com/office/powerpoint/2010/main" val="3250871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and person eating pizza&#10;&#10;Description automatically generated">
            <a:extLst>
              <a:ext uri="{FF2B5EF4-FFF2-40B4-BE49-F238E27FC236}">
                <a16:creationId xmlns:a16="http://schemas.microsoft.com/office/drawing/2014/main" id="{F1144E06-F6EB-71C6-1F23-46239A3730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9" r="2263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0697F64-DF48-FE70-B7AF-267A7E3B3435}"/>
              </a:ext>
            </a:extLst>
          </p:cNvPr>
          <p:cNvSpPr txBox="1">
            <a:spLocks/>
          </p:cNvSpPr>
          <p:nvPr/>
        </p:nvSpPr>
        <p:spPr>
          <a:xfrm>
            <a:off x="313174" y="5515302"/>
            <a:ext cx="5472248" cy="105156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stellar" panose="020A0402060406010301" pitchFamily="18" charset="0"/>
                <a:ea typeface="+mj-ea"/>
                <a:cs typeface="+mj-cs"/>
              </a:rPr>
              <a:t>Claim of value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ECE932-63F5-3313-6B9A-3038ACD2AA48}"/>
              </a:ext>
            </a:extLst>
          </p:cNvPr>
          <p:cNvSpPr txBox="1">
            <a:spLocks/>
          </p:cNvSpPr>
          <p:nvPr/>
        </p:nvSpPr>
        <p:spPr>
          <a:xfrm>
            <a:off x="375791" y="183642"/>
            <a:ext cx="4599622" cy="1368552"/>
          </a:xfrm>
          <a:prstGeom prst="rect">
            <a:avLst/>
          </a:prstGeom>
          <a:solidFill>
            <a:sysClr val="windowText" lastClr="000000"/>
          </a:solidFill>
        </p:spPr>
        <p:txBody>
          <a:bodyPr vert="horz" lIns="182880" tIns="91440">
            <a:normAutofit fontScale="85000" lnSpcReduction="10000"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65176" marR="0" lvl="0" indent="-265176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rgbClr val="F07F09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When you make a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claim of value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you are making a judgment or evaluation.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1015722-856D-5CB1-C2B1-28463C053995}"/>
              </a:ext>
            </a:extLst>
          </p:cNvPr>
          <p:cNvSpPr txBox="1">
            <a:spLocks/>
          </p:cNvSpPr>
          <p:nvPr/>
        </p:nvSpPr>
        <p:spPr>
          <a:xfrm>
            <a:off x="409752" y="1615826"/>
            <a:ext cx="4500283" cy="2209800"/>
          </a:xfrm>
          <a:prstGeom prst="rect">
            <a:avLst/>
          </a:prstGeom>
          <a:solidFill>
            <a:srgbClr val="92D050"/>
          </a:solidFill>
          <a:ln w="57150">
            <a:solidFill>
              <a:srgbClr val="F07F09"/>
            </a:solidFill>
          </a:ln>
        </p:spPr>
        <p:txBody>
          <a:bodyPr vert="horz">
            <a:normAutofit fontScale="77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7F09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Ways to Evaluate: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7F09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Right or wrong; 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7F09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Good or bad;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7F09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You approve or disapprove;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7F09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Beautiful or ugly;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7F09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Worth your time or a waste of time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65CCE4A-C84D-DD06-A76D-B98C0F1A17BF}"/>
              </a:ext>
            </a:extLst>
          </p:cNvPr>
          <p:cNvSpPr txBox="1">
            <a:spLocks/>
          </p:cNvSpPr>
          <p:nvPr/>
        </p:nvSpPr>
        <p:spPr>
          <a:xfrm>
            <a:off x="313174" y="3922642"/>
            <a:ext cx="4718060" cy="1368552"/>
          </a:xfrm>
          <a:prstGeom prst="rect">
            <a:avLst/>
          </a:prstGeom>
          <a:solidFill>
            <a:sysClr val="windowText" lastClr="000000"/>
          </a:solidFill>
        </p:spPr>
        <p:txBody>
          <a:bodyPr vert="horz">
            <a:normAutofit fontScale="700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7F09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7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areas of Value: Aesthetics (what is pleasing, beautiful, artistic) and 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7F09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Morality (what is moral, right, good, ethical)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EC2B3C5-21C7-505A-07C4-C710BCE85A5D}"/>
              </a:ext>
            </a:extLst>
          </p:cNvPr>
          <p:cNvSpPr txBox="1">
            <a:spLocks/>
          </p:cNvSpPr>
          <p:nvPr/>
        </p:nvSpPr>
        <p:spPr>
          <a:xfrm>
            <a:off x="313174" y="5356666"/>
            <a:ext cx="4596861" cy="384048"/>
          </a:xfrm>
          <a:prstGeom prst="rect">
            <a:avLst/>
          </a:prstGeom>
          <a:solidFill>
            <a:srgbClr val="FFFF00"/>
          </a:solidFill>
        </p:spPr>
        <p:txBody>
          <a:bodyPr vert="horz">
            <a:normAutofit fontScale="850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7F09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These are tricky!</a:t>
            </a:r>
          </a:p>
        </p:txBody>
      </p:sp>
    </p:spTree>
    <p:extLst>
      <p:ext uri="{BB962C8B-B14F-4D97-AF65-F5344CB8AC3E}">
        <p14:creationId xmlns:p14="http://schemas.microsoft.com/office/powerpoint/2010/main" val="228100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wearing headphones and holding his ears up&#10;&#10;Description automatically generated">
            <a:extLst>
              <a:ext uri="{FF2B5EF4-FFF2-40B4-BE49-F238E27FC236}">
                <a16:creationId xmlns:a16="http://schemas.microsoft.com/office/drawing/2014/main" id="{D1791E40-6BF5-976B-D680-D5CCAFF1B4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289" b="909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7415F8-E00F-8299-0F39-F4924C656299}"/>
              </a:ext>
            </a:extLst>
          </p:cNvPr>
          <p:cNvSpPr txBox="1">
            <a:spLocks/>
          </p:cNvSpPr>
          <p:nvPr/>
        </p:nvSpPr>
        <p:spPr>
          <a:xfrm rot="335405">
            <a:off x="641763" y="4822115"/>
            <a:ext cx="4967506" cy="105156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stellar" panose="020A0402060406010301" pitchFamily="18" charset="0"/>
                <a:ea typeface="+mj-ea"/>
                <a:cs typeface="+mj-cs"/>
              </a:rPr>
              <a:t>Claim of Policy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stellar" panose="020A0402060406010301" pitchFamily="18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96CED42-B646-1741-EE22-FE97DC81EE28}"/>
              </a:ext>
            </a:extLst>
          </p:cNvPr>
          <p:cNvSpPr txBox="1">
            <a:spLocks/>
          </p:cNvSpPr>
          <p:nvPr/>
        </p:nvSpPr>
        <p:spPr>
          <a:xfrm>
            <a:off x="424815" y="2093976"/>
            <a:ext cx="5161766" cy="2670048"/>
          </a:xfrm>
          <a:prstGeom prst="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txBody>
          <a:bodyPr vert="horz" lIns="182880" tIns="91440">
            <a:normAutofit fontScale="70000" lnSpcReduction="20000"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65176" marR="0" lvl="0" indent="-265176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rgbClr val="F07F09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When you make a </a:t>
            </a: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claim of policy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you are arguing that certain conditions or situations should exist or be changed.</a:t>
            </a:r>
          </a:p>
          <a:p>
            <a:pPr marL="265176" marR="0" lvl="0" indent="-265176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rgbClr val="F07F09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 everyone will agree that your proposal is the correct way to address the problem, so you need to support your claim with appropriate data, examples, and testimony.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480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283</Words>
  <Application>Microsoft Office PowerPoint</Application>
  <PresentationFormat>Widescreen</PresentationFormat>
  <Paragraphs>32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Amasis MT Pro Black</vt:lpstr>
      <vt:lpstr>Arial</vt:lpstr>
      <vt:lpstr>Calibri</vt:lpstr>
      <vt:lpstr>Calibri Light</vt:lpstr>
      <vt:lpstr>Castellar</vt:lpstr>
      <vt:lpstr>Verdana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Williams</dc:creator>
  <cp:lastModifiedBy>Richard Williams</cp:lastModifiedBy>
  <cp:revision>1</cp:revision>
  <dcterms:created xsi:type="dcterms:W3CDTF">2023-10-29T17:09:21Z</dcterms:created>
  <dcterms:modified xsi:type="dcterms:W3CDTF">2023-10-29T17:22:25Z</dcterms:modified>
</cp:coreProperties>
</file>